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3024" r:id="rId5"/>
    <p:sldId id="3096" r:id="rId6"/>
    <p:sldId id="2803" r:id="rId7"/>
    <p:sldId id="3095" r:id="rId8"/>
    <p:sldId id="3133" r:id="rId9"/>
    <p:sldId id="3008" r:id="rId10"/>
    <p:sldId id="3122" r:id="rId11"/>
    <p:sldId id="3124" r:id="rId12"/>
    <p:sldId id="3126" r:id="rId13"/>
    <p:sldId id="3127" r:id="rId14"/>
    <p:sldId id="492" r:id="rId15"/>
    <p:sldId id="3139" r:id="rId16"/>
    <p:sldId id="3140" r:id="rId17"/>
    <p:sldId id="3141" r:id="rId18"/>
    <p:sldId id="3125" r:id="rId19"/>
    <p:sldId id="3098" r:id="rId20"/>
    <p:sldId id="3128" r:id="rId21"/>
    <p:sldId id="3099" r:id="rId22"/>
    <p:sldId id="3100" r:id="rId23"/>
    <p:sldId id="2820" r:id="rId24"/>
    <p:sldId id="3101" r:id="rId25"/>
    <p:sldId id="3129" r:id="rId26"/>
    <p:sldId id="3130" r:id="rId27"/>
    <p:sldId id="3131" r:id="rId28"/>
    <p:sldId id="3106" r:id="rId29"/>
    <p:sldId id="3109" r:id="rId30"/>
    <p:sldId id="3134" r:id="rId31"/>
    <p:sldId id="3135" r:id="rId32"/>
    <p:sldId id="3136" r:id="rId33"/>
    <p:sldId id="3137" r:id="rId34"/>
    <p:sldId id="3113" r:id="rId35"/>
    <p:sldId id="3121" r:id="rId36"/>
    <p:sldId id="3115" r:id="rId37"/>
    <p:sldId id="3116" r:id="rId38"/>
    <p:sldId id="3117" r:id="rId39"/>
    <p:sldId id="3118" r:id="rId40"/>
    <p:sldId id="3132" r:id="rId41"/>
    <p:sldId id="312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68D852-A44A-49C7-9F12-B83EF5F67187}">
          <p14:sldIdLst>
            <p14:sldId id="3024"/>
            <p14:sldId id="3096"/>
            <p14:sldId id="2803"/>
            <p14:sldId id="3095"/>
            <p14:sldId id="3133"/>
            <p14:sldId id="3008"/>
            <p14:sldId id="3122"/>
            <p14:sldId id="3124"/>
            <p14:sldId id="3126"/>
            <p14:sldId id="3127"/>
            <p14:sldId id="492"/>
            <p14:sldId id="3139"/>
            <p14:sldId id="3140"/>
            <p14:sldId id="3141"/>
            <p14:sldId id="3125"/>
            <p14:sldId id="3098"/>
            <p14:sldId id="3128"/>
            <p14:sldId id="3099"/>
            <p14:sldId id="3100"/>
            <p14:sldId id="2820"/>
            <p14:sldId id="3101"/>
            <p14:sldId id="3129"/>
            <p14:sldId id="3130"/>
            <p14:sldId id="3131"/>
            <p14:sldId id="3106"/>
            <p14:sldId id="3109"/>
            <p14:sldId id="3134"/>
            <p14:sldId id="3135"/>
            <p14:sldId id="3136"/>
            <p14:sldId id="3137"/>
            <p14:sldId id="3113"/>
            <p14:sldId id="3121"/>
            <p14:sldId id="3115"/>
            <p14:sldId id="3116"/>
            <p14:sldId id="3117"/>
            <p14:sldId id="3118"/>
            <p14:sldId id="3132"/>
            <p14:sldId id="312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n, Reagan" initials="LR" lastIdx="90" clrIdx="0">
    <p:extLst>
      <p:ext uri="{19B8F6BF-5375-455C-9EA6-DF929625EA0E}">
        <p15:presenceInfo xmlns:p15="http://schemas.microsoft.com/office/powerpoint/2012/main" userId="S::Reagan.Lawn@edelman.com::6069ab8a-93b0-469a-9dab-ee108077d265" providerId="AD"/>
      </p:ext>
    </p:extLst>
  </p:cmAuthor>
  <p:cmAuthor id="2" name="Gorey, Emily" initials="GE" lastIdx="41" clrIdx="1">
    <p:extLst>
      <p:ext uri="{19B8F6BF-5375-455C-9EA6-DF929625EA0E}">
        <p15:presenceInfo xmlns:p15="http://schemas.microsoft.com/office/powerpoint/2012/main" userId="S::Emily.Gorey@edelman.com::c8b32fef-dfc0-4a78-aabe-feb5f582afab" providerId="AD"/>
      </p:ext>
    </p:extLst>
  </p:cmAuthor>
  <p:cmAuthor id="3" name="Perry, Janine" initials="PJ" lastIdx="45" clrIdx="2">
    <p:extLst>
      <p:ext uri="{19B8F6BF-5375-455C-9EA6-DF929625EA0E}">
        <p15:presenceInfo xmlns:p15="http://schemas.microsoft.com/office/powerpoint/2012/main" userId="S::Janine.Perry@edelman.com::55881de8-2402-41d5-a6cc-4b74a1aecc3e" providerId="AD"/>
      </p:ext>
    </p:extLst>
  </p:cmAuthor>
  <p:cmAuthor id="4" name="Cotlear, Mariana" initials="CM" lastIdx="1" clrIdx="3">
    <p:extLst>
      <p:ext uri="{19B8F6BF-5375-455C-9EA6-DF929625EA0E}">
        <p15:presenceInfo xmlns:p15="http://schemas.microsoft.com/office/powerpoint/2012/main" userId="S::mariana.cotlear@edelman.com::9fb504a1-2d4d-40c8-b762-a9ced7398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832"/>
    <a:srgbClr val="EAAA00"/>
    <a:srgbClr val="00778B"/>
    <a:srgbClr val="78BE20"/>
    <a:srgbClr val="003C71"/>
    <a:srgbClr val="CB6015"/>
    <a:srgbClr val="72246C"/>
    <a:srgbClr val="CB333B"/>
    <a:srgbClr val="ED7D31"/>
    <a:srgbClr val="0C2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49E30-7EAE-4EE4-ADC2-2B73528AB5FC}" v="1824" dt="2020-06-05T20:12:21.03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61" autoAdjust="0"/>
    <p:restoredTop sz="77737" autoAdjust="0"/>
  </p:normalViewPr>
  <p:slideViewPr>
    <p:cSldViewPr snapToGrid="0">
      <p:cViewPr varScale="1">
        <p:scale>
          <a:sx n="66" d="100"/>
          <a:sy n="66" d="100"/>
        </p:scale>
        <p:origin x="5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Column1</c:v>
                </c:pt>
              </c:strCache>
            </c:strRef>
          </c:tx>
          <c:spPr>
            <a:solidFill>
              <a:srgbClr val="BEC7D4"/>
            </a:solidFill>
            <a:ln>
              <a:noFill/>
            </a:ln>
          </c:spPr>
          <c:dPt>
            <c:idx val="0"/>
            <c:bubble3D val="0"/>
            <c:spPr>
              <a:solidFill>
                <a:srgbClr val="BEC7D4"/>
              </a:solidFill>
              <a:ln w="19050">
                <a:noFill/>
              </a:ln>
              <a:effectLst/>
            </c:spPr>
            <c:extLst>
              <c:ext xmlns:c16="http://schemas.microsoft.com/office/drawing/2014/chart" uri="{C3380CC4-5D6E-409C-BE32-E72D297353CC}">
                <c16:uniqueId val="{00000001-56E6-4719-929E-5A7BA48F5B27}"/>
              </c:ext>
            </c:extLst>
          </c:dPt>
          <c:dPt>
            <c:idx val="1"/>
            <c:bubble3D val="0"/>
            <c:spPr>
              <a:solidFill>
                <a:srgbClr val="BEC7D4"/>
              </a:solidFill>
              <a:ln w="19050">
                <a:noFill/>
              </a:ln>
              <a:effectLst/>
            </c:spPr>
            <c:extLst>
              <c:ext xmlns:c16="http://schemas.microsoft.com/office/drawing/2014/chart" uri="{C3380CC4-5D6E-409C-BE32-E72D297353CC}">
                <c16:uniqueId val="{00000003-56E6-4719-929E-5A7BA48F5B27}"/>
              </c:ext>
            </c:extLst>
          </c:dPt>
          <c:cat>
            <c:strRef>
              <c:f>Sheet1!$A$2:$A$3</c:f>
              <c:strCache>
                <c:ptCount val="2"/>
                <c:pt idx="0">
                  <c:v>Agree</c:v>
                </c:pt>
                <c:pt idx="1">
                  <c:v>Disagree</c:v>
                </c:pt>
              </c:strCache>
            </c:str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4-56E6-4719-929E-5A7BA48F5B2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Column1</c:v>
                </c:pt>
              </c:strCache>
            </c:strRef>
          </c:tx>
          <c:spPr>
            <a:solidFill>
              <a:schemeClr val="bg1">
                <a:lumMod val="85000"/>
              </a:schemeClr>
            </a:solidFill>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CB13-43F4-8E84-84F7DC42634E}"/>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CB13-43F4-8E84-84F7DC42634E}"/>
              </c:ext>
            </c:extLst>
          </c:dPt>
          <c:cat>
            <c:strRef>
              <c:f>Sheet1!$A$2:$A$3</c:f>
              <c:strCache>
                <c:ptCount val="2"/>
                <c:pt idx="0">
                  <c:v>Agree</c:v>
                </c:pt>
                <c:pt idx="1">
                  <c:v>Disagree</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CB13-43F4-8E84-84F7DC42634E}"/>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Column1</c:v>
                </c:pt>
              </c:strCache>
            </c:strRef>
          </c:tx>
          <c:spPr>
            <a:solidFill>
              <a:schemeClr val="bg1">
                <a:lumMod val="85000"/>
              </a:schemeClr>
            </a:solidFill>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EB75-4B1C-A0B8-DFA83F1F65F4}"/>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EB75-4B1C-A0B8-DFA83F1F65F4}"/>
              </c:ext>
            </c:extLst>
          </c:dPt>
          <c:cat>
            <c:strRef>
              <c:f>Sheet1!$A$2:$A$3</c:f>
              <c:strCache>
                <c:ptCount val="2"/>
                <c:pt idx="0">
                  <c:v>Agree</c:v>
                </c:pt>
                <c:pt idx="1">
                  <c:v>Disagree</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EB75-4B1C-A0B8-DFA83F1F65F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Before</c:v>
                </c:pt>
              </c:strCache>
            </c:strRef>
          </c:tx>
          <c:spPr>
            <a:solidFill>
              <a:srgbClr val="BEC7D4"/>
            </a:solidFill>
            <a:ln>
              <a:noFill/>
            </a:ln>
          </c:spPr>
          <c:dPt>
            <c:idx val="0"/>
            <c:bubble3D val="0"/>
            <c:spPr>
              <a:solidFill>
                <a:srgbClr val="2E75B6"/>
              </a:solidFill>
              <a:ln w="19050">
                <a:noFill/>
              </a:ln>
              <a:effectLst/>
            </c:spPr>
            <c:extLst>
              <c:ext xmlns:c16="http://schemas.microsoft.com/office/drawing/2014/chart" uri="{C3380CC4-5D6E-409C-BE32-E72D297353CC}">
                <c16:uniqueId val="{00000001-461C-4431-A5C5-E55CF51A6841}"/>
              </c:ext>
            </c:extLst>
          </c:dPt>
          <c:dPt>
            <c:idx val="1"/>
            <c:bubble3D val="0"/>
            <c:spPr>
              <a:solidFill>
                <a:srgbClr val="D9D9D9"/>
              </a:solidFill>
              <a:ln w="19050">
                <a:noFill/>
              </a:ln>
              <a:effectLst/>
            </c:spPr>
            <c:extLst>
              <c:ext xmlns:c16="http://schemas.microsoft.com/office/drawing/2014/chart" uri="{C3380CC4-5D6E-409C-BE32-E72D297353CC}">
                <c16:uniqueId val="{00000003-461C-4431-A5C5-E55CF51A6841}"/>
              </c:ext>
            </c:extLst>
          </c:dPt>
          <c:cat>
            <c:strRef>
              <c:f>Sheet1!$A$2:$A$3</c:f>
              <c:strCache>
                <c:ptCount val="2"/>
                <c:pt idx="0">
                  <c:v>Agree</c:v>
                </c:pt>
                <c:pt idx="1">
                  <c:v>Disagree</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4-461C-4431-A5C5-E55CF51A6841}"/>
            </c:ext>
          </c:extLst>
        </c:ser>
        <c:ser>
          <c:idx val="1"/>
          <c:order val="1"/>
          <c:tx>
            <c:strRef>
              <c:f>Sheet1!$C$1</c:f>
              <c:strCache>
                <c:ptCount val="1"/>
                <c:pt idx="0">
                  <c:v>After</c:v>
                </c:pt>
              </c:strCache>
            </c:strRef>
          </c:tx>
          <c:dPt>
            <c:idx val="0"/>
            <c:bubble3D val="0"/>
            <c:spPr>
              <a:solidFill>
                <a:srgbClr val="033A6A"/>
              </a:solidFill>
              <a:ln w="19050">
                <a:solidFill>
                  <a:schemeClr val="lt1"/>
                </a:solidFill>
              </a:ln>
              <a:effectLst/>
            </c:spPr>
            <c:extLst>
              <c:ext xmlns:c16="http://schemas.microsoft.com/office/drawing/2014/chart" uri="{C3380CC4-5D6E-409C-BE32-E72D297353CC}">
                <c16:uniqueId val="{00000006-461C-4431-A5C5-E55CF51A6841}"/>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8-461C-4431-A5C5-E55CF51A6841}"/>
              </c:ext>
            </c:extLst>
          </c:dPt>
          <c:cat>
            <c:strRef>
              <c:f>Sheet1!$A$2:$A$3</c:f>
              <c:strCache>
                <c:ptCount val="2"/>
                <c:pt idx="0">
                  <c:v>Agree</c:v>
                </c:pt>
                <c:pt idx="1">
                  <c:v>Disagree</c:v>
                </c:pt>
              </c:strCache>
            </c:strRef>
          </c:cat>
          <c:val>
            <c:numRef>
              <c:f>Sheet1!$C$2:$C$3</c:f>
              <c:numCache>
                <c:formatCode>0%</c:formatCode>
                <c:ptCount val="2"/>
                <c:pt idx="0">
                  <c:v>0.38</c:v>
                </c:pt>
                <c:pt idx="1">
                  <c:v>0.62</c:v>
                </c:pt>
              </c:numCache>
            </c:numRef>
          </c:val>
          <c:extLst>
            <c:ext xmlns:c16="http://schemas.microsoft.com/office/drawing/2014/chart" uri="{C3380CC4-5D6E-409C-BE32-E72D297353CC}">
              <c16:uniqueId val="{00000009-461C-4431-A5C5-E55CF51A6841}"/>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Column1</c:v>
                </c:pt>
              </c:strCache>
            </c:strRef>
          </c:tx>
          <c:spPr>
            <a:solidFill>
              <a:srgbClr val="BEC7D4"/>
            </a:solidFill>
            <a:ln>
              <a:noFill/>
            </a:ln>
          </c:spPr>
          <c:dPt>
            <c:idx val="0"/>
            <c:bubble3D val="0"/>
            <c:spPr>
              <a:solidFill>
                <a:srgbClr val="BEC7D4"/>
              </a:solidFill>
              <a:ln w="19050">
                <a:noFill/>
              </a:ln>
              <a:effectLst/>
            </c:spPr>
            <c:extLst>
              <c:ext xmlns:c16="http://schemas.microsoft.com/office/drawing/2014/chart" uri="{C3380CC4-5D6E-409C-BE32-E72D297353CC}">
                <c16:uniqueId val="{00000001-7A4A-4A55-B4B6-428E607F6EA0}"/>
              </c:ext>
            </c:extLst>
          </c:dPt>
          <c:dPt>
            <c:idx val="1"/>
            <c:bubble3D val="0"/>
            <c:spPr>
              <a:solidFill>
                <a:srgbClr val="BEC7D4"/>
              </a:solidFill>
              <a:ln w="19050">
                <a:noFill/>
              </a:ln>
              <a:effectLst/>
            </c:spPr>
            <c:extLst>
              <c:ext xmlns:c16="http://schemas.microsoft.com/office/drawing/2014/chart" uri="{C3380CC4-5D6E-409C-BE32-E72D297353CC}">
                <c16:uniqueId val="{00000003-7A4A-4A55-B4B6-428E607F6EA0}"/>
              </c:ext>
            </c:extLst>
          </c:dPt>
          <c:cat>
            <c:strRef>
              <c:f>Sheet1!$A$2:$A$3</c:f>
              <c:strCache>
                <c:ptCount val="2"/>
                <c:pt idx="0">
                  <c:v>Agree</c:v>
                </c:pt>
                <c:pt idx="1">
                  <c:v>Disagree</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7A4A-4A55-B4B6-428E607F6EA0}"/>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Column1</c:v>
                </c:pt>
              </c:strCache>
            </c:strRef>
          </c:tx>
          <c:spPr>
            <a:solidFill>
              <a:srgbClr val="BEC7D4"/>
            </a:solidFill>
            <a:ln>
              <a:noFill/>
            </a:ln>
          </c:spPr>
          <c:dPt>
            <c:idx val="0"/>
            <c:bubble3D val="0"/>
            <c:spPr>
              <a:solidFill>
                <a:srgbClr val="BEC7D4"/>
              </a:solidFill>
              <a:ln w="19050">
                <a:noFill/>
              </a:ln>
              <a:effectLst/>
            </c:spPr>
            <c:extLst>
              <c:ext xmlns:c16="http://schemas.microsoft.com/office/drawing/2014/chart" uri="{C3380CC4-5D6E-409C-BE32-E72D297353CC}">
                <c16:uniqueId val="{00000001-BE43-492B-93F5-718D2A8FD1FE}"/>
              </c:ext>
            </c:extLst>
          </c:dPt>
          <c:dPt>
            <c:idx val="1"/>
            <c:bubble3D val="0"/>
            <c:spPr>
              <a:solidFill>
                <a:srgbClr val="BEC7D4"/>
              </a:solidFill>
              <a:ln w="19050">
                <a:noFill/>
              </a:ln>
              <a:effectLst/>
            </c:spPr>
            <c:extLst>
              <c:ext xmlns:c16="http://schemas.microsoft.com/office/drawing/2014/chart" uri="{C3380CC4-5D6E-409C-BE32-E72D297353CC}">
                <c16:uniqueId val="{00000003-BE43-492B-93F5-718D2A8FD1FE}"/>
              </c:ext>
            </c:extLst>
          </c:dPt>
          <c:cat>
            <c:strRef>
              <c:f>Sheet1!$A$2:$A$3</c:f>
              <c:strCache>
                <c:ptCount val="2"/>
                <c:pt idx="0">
                  <c:v>Agree</c:v>
                </c:pt>
                <c:pt idx="1">
                  <c:v>Disagree</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BE43-492B-93F5-718D2A8FD1FE}"/>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Before</c:v>
                </c:pt>
              </c:strCache>
            </c:strRef>
          </c:tx>
          <c:spPr>
            <a:solidFill>
              <a:srgbClr val="BEC7D4"/>
            </a:solidFill>
            <a:ln>
              <a:noFill/>
            </a:ln>
          </c:spPr>
          <c:dPt>
            <c:idx val="0"/>
            <c:bubble3D val="0"/>
            <c:spPr>
              <a:solidFill>
                <a:srgbClr val="2E75B6"/>
              </a:solidFill>
              <a:ln w="19050">
                <a:noFill/>
              </a:ln>
              <a:effectLst/>
            </c:spPr>
            <c:extLst>
              <c:ext xmlns:c16="http://schemas.microsoft.com/office/drawing/2014/chart" uri="{C3380CC4-5D6E-409C-BE32-E72D297353CC}">
                <c16:uniqueId val="{00000001-758C-406B-8063-E17D76D8BA01}"/>
              </c:ext>
            </c:extLst>
          </c:dPt>
          <c:dPt>
            <c:idx val="1"/>
            <c:bubble3D val="0"/>
            <c:spPr>
              <a:solidFill>
                <a:srgbClr val="BEC7D4"/>
              </a:solidFill>
              <a:ln w="19050">
                <a:noFill/>
              </a:ln>
              <a:effectLst/>
            </c:spPr>
            <c:extLst>
              <c:ext xmlns:c16="http://schemas.microsoft.com/office/drawing/2014/chart" uri="{C3380CC4-5D6E-409C-BE32-E72D297353CC}">
                <c16:uniqueId val="{00000003-758C-406B-8063-E17D76D8BA01}"/>
              </c:ext>
            </c:extLst>
          </c:dPt>
          <c:cat>
            <c:strRef>
              <c:f>Sheet1!$A$2:$A$3</c:f>
              <c:strCache>
                <c:ptCount val="2"/>
                <c:pt idx="0">
                  <c:v>Agree</c:v>
                </c:pt>
                <c:pt idx="1">
                  <c:v>Disagree</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758C-406B-8063-E17D76D8BA01}"/>
            </c:ext>
          </c:extLst>
        </c:ser>
        <c:ser>
          <c:idx val="1"/>
          <c:order val="1"/>
          <c:tx>
            <c:strRef>
              <c:f>Sheet1!$C$1</c:f>
              <c:strCache>
                <c:ptCount val="1"/>
                <c:pt idx="0">
                  <c:v>After</c:v>
                </c:pt>
              </c:strCache>
            </c:strRef>
          </c:tx>
          <c:dPt>
            <c:idx val="0"/>
            <c:bubble3D val="0"/>
            <c:spPr>
              <a:solidFill>
                <a:srgbClr val="033A6A"/>
              </a:solidFill>
              <a:ln w="19050">
                <a:solidFill>
                  <a:schemeClr val="lt1"/>
                </a:solidFill>
              </a:ln>
              <a:effectLst/>
            </c:spPr>
            <c:extLst>
              <c:ext xmlns:c16="http://schemas.microsoft.com/office/drawing/2014/chart" uri="{C3380CC4-5D6E-409C-BE32-E72D297353CC}">
                <c16:uniqueId val="{00000006-758C-406B-8063-E17D76D8BA01}"/>
              </c:ext>
            </c:extLst>
          </c:dPt>
          <c:dPt>
            <c:idx val="1"/>
            <c:bubble3D val="0"/>
            <c:spPr>
              <a:solidFill>
                <a:srgbClr val="BEC7D4"/>
              </a:solidFill>
              <a:ln w="19050">
                <a:solidFill>
                  <a:schemeClr val="lt1"/>
                </a:solidFill>
              </a:ln>
              <a:effectLst/>
            </c:spPr>
            <c:extLst>
              <c:ext xmlns:c16="http://schemas.microsoft.com/office/drawing/2014/chart" uri="{C3380CC4-5D6E-409C-BE32-E72D297353CC}">
                <c16:uniqueId val="{00000008-758C-406B-8063-E17D76D8BA01}"/>
              </c:ext>
            </c:extLst>
          </c:dPt>
          <c:cat>
            <c:strRef>
              <c:f>Sheet1!$A$2:$A$3</c:f>
              <c:strCache>
                <c:ptCount val="2"/>
                <c:pt idx="0">
                  <c:v>Agree</c:v>
                </c:pt>
                <c:pt idx="1">
                  <c:v>Disagree</c:v>
                </c:pt>
              </c:strCache>
            </c:strRef>
          </c:cat>
          <c:val>
            <c:numRef>
              <c:f>Sheet1!$C$2:$C$3</c:f>
              <c:numCache>
                <c:formatCode>0%</c:formatCode>
                <c:ptCount val="2"/>
                <c:pt idx="0">
                  <c:v>0.82</c:v>
                </c:pt>
                <c:pt idx="1">
                  <c:v>0.18</c:v>
                </c:pt>
              </c:numCache>
            </c:numRef>
          </c:val>
          <c:extLst>
            <c:ext xmlns:c16="http://schemas.microsoft.com/office/drawing/2014/chart" uri="{C3380CC4-5D6E-409C-BE32-E72D297353CC}">
              <c16:uniqueId val="{00000009-758C-406B-8063-E17D76D8BA01}"/>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Column1</c:v>
                </c:pt>
              </c:strCache>
            </c:strRef>
          </c:tx>
          <c:spPr>
            <a:solidFill>
              <a:schemeClr val="bg1">
                <a:lumMod val="85000"/>
              </a:schemeClr>
            </a:solidFill>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C3FD-46A4-B7B2-680A19572873}"/>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C3FD-46A4-B7B2-680A19572873}"/>
              </c:ext>
            </c:extLst>
          </c:dPt>
          <c:cat>
            <c:strRef>
              <c:f>Sheet1!$A$2:$A$3</c:f>
              <c:strCache>
                <c:ptCount val="2"/>
                <c:pt idx="0">
                  <c:v>Agree</c:v>
                </c:pt>
                <c:pt idx="1">
                  <c:v>Disagree</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4-C3FD-46A4-B7B2-680A19572873}"/>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Column1</c:v>
                </c:pt>
              </c:strCache>
            </c:strRef>
          </c:tx>
          <c:spPr>
            <a:solidFill>
              <a:schemeClr val="bg1">
                <a:lumMod val="85000"/>
              </a:schemeClr>
            </a:solidFill>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B848-476B-A4C4-7F7412517204}"/>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B848-476B-A4C4-7F7412517204}"/>
              </c:ext>
            </c:extLst>
          </c:dPt>
          <c:cat>
            <c:strRef>
              <c:f>Sheet1!$A$2:$A$3</c:f>
              <c:strCache>
                <c:ptCount val="2"/>
                <c:pt idx="0">
                  <c:v>Agree</c:v>
                </c:pt>
                <c:pt idx="1">
                  <c:v>Disagree</c:v>
                </c:pt>
              </c:strCache>
            </c:strRef>
          </c:cat>
          <c:val>
            <c:numRef>
              <c:f>Sheet1!$B$2:$B$3</c:f>
              <c:numCache>
                <c:formatCode>0%</c:formatCode>
                <c:ptCount val="2"/>
                <c:pt idx="0">
                  <c:v>0.59</c:v>
                </c:pt>
                <c:pt idx="1">
                  <c:v>0.41</c:v>
                </c:pt>
              </c:numCache>
            </c:numRef>
          </c:val>
          <c:extLst>
            <c:ext xmlns:c16="http://schemas.microsoft.com/office/drawing/2014/chart" uri="{C3380CC4-5D6E-409C-BE32-E72D297353CC}">
              <c16:uniqueId val="{00000004-B848-476B-A4C4-7F741251720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Column1</c:v>
                </c:pt>
              </c:strCache>
            </c:strRef>
          </c:tx>
          <c:spPr>
            <a:solidFill>
              <a:schemeClr val="bg1">
                <a:lumMod val="85000"/>
              </a:schemeClr>
            </a:solidFill>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DD80-4561-8B9B-E7727137288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DD80-4561-8B9B-E7727137288A}"/>
              </c:ext>
            </c:extLst>
          </c:dPt>
          <c:cat>
            <c:strRef>
              <c:f>Sheet1!$A$2:$A$3</c:f>
              <c:strCache>
                <c:ptCount val="2"/>
                <c:pt idx="0">
                  <c:v>Agree</c:v>
                </c:pt>
                <c:pt idx="1">
                  <c:v>Disagree</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4-DD80-4561-8B9B-E7727137288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Before</c:v>
                </c:pt>
              </c:strCache>
            </c:strRef>
          </c:tx>
          <c:spPr>
            <a:solidFill>
              <a:srgbClr val="D9D9D9"/>
            </a:solidFill>
            <a:ln>
              <a:noFill/>
            </a:ln>
          </c:spPr>
          <c:dPt>
            <c:idx val="0"/>
            <c:bubble3D val="0"/>
            <c:spPr>
              <a:solidFill>
                <a:srgbClr val="2E75B6"/>
              </a:solidFill>
              <a:ln w="19050">
                <a:noFill/>
              </a:ln>
              <a:effectLst/>
            </c:spPr>
            <c:extLst>
              <c:ext xmlns:c16="http://schemas.microsoft.com/office/drawing/2014/chart" uri="{C3380CC4-5D6E-409C-BE32-E72D297353CC}">
                <c16:uniqueId val="{00000001-C254-4D71-9B85-D07230EEACE1}"/>
              </c:ext>
            </c:extLst>
          </c:dPt>
          <c:dPt>
            <c:idx val="1"/>
            <c:bubble3D val="0"/>
            <c:spPr>
              <a:solidFill>
                <a:srgbClr val="D9D9D9"/>
              </a:solidFill>
              <a:ln w="19050">
                <a:noFill/>
              </a:ln>
              <a:effectLst/>
            </c:spPr>
            <c:extLst>
              <c:ext xmlns:c16="http://schemas.microsoft.com/office/drawing/2014/chart" uri="{C3380CC4-5D6E-409C-BE32-E72D297353CC}">
                <c16:uniqueId val="{00000003-C254-4D71-9B85-D07230EEACE1}"/>
              </c:ext>
            </c:extLst>
          </c:dPt>
          <c:cat>
            <c:strRef>
              <c:f>Sheet1!$A$2:$A$3</c:f>
              <c:strCache>
                <c:ptCount val="2"/>
                <c:pt idx="0">
                  <c:v>Agree</c:v>
                </c:pt>
                <c:pt idx="1">
                  <c:v>Disagree</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C254-4D71-9B85-D07230EEACE1}"/>
            </c:ext>
          </c:extLst>
        </c:ser>
        <c:ser>
          <c:idx val="1"/>
          <c:order val="1"/>
          <c:tx>
            <c:strRef>
              <c:f>Sheet1!$C$1</c:f>
              <c:strCache>
                <c:ptCount val="1"/>
                <c:pt idx="0">
                  <c:v>After</c:v>
                </c:pt>
              </c:strCache>
            </c:strRef>
          </c:tx>
          <c:spPr>
            <a:solidFill>
              <a:schemeClr val="bg2"/>
            </a:solidFill>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6-C254-4D71-9B85-D07230EEACE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8-C254-4D71-9B85-D07230EEACE1}"/>
              </c:ext>
            </c:extLst>
          </c:dPt>
          <c:cat>
            <c:strRef>
              <c:f>Sheet1!$A$2:$A$3</c:f>
              <c:strCache>
                <c:ptCount val="2"/>
                <c:pt idx="0">
                  <c:v>Agree</c:v>
                </c:pt>
                <c:pt idx="1">
                  <c:v>Disagree</c:v>
                </c:pt>
              </c:strCache>
            </c:strRef>
          </c:cat>
          <c:val>
            <c:numRef>
              <c:f>Sheet1!$C$2:$C$3</c:f>
              <c:numCache>
                <c:formatCode>0%</c:formatCode>
                <c:ptCount val="2"/>
                <c:pt idx="0">
                  <c:v>0.37</c:v>
                </c:pt>
                <c:pt idx="1">
                  <c:v>0.63</c:v>
                </c:pt>
              </c:numCache>
            </c:numRef>
          </c:val>
          <c:extLst>
            <c:ext xmlns:c16="http://schemas.microsoft.com/office/drawing/2014/chart" uri="{C3380CC4-5D6E-409C-BE32-E72D297353CC}">
              <c16:uniqueId val="{00000009-C254-4D71-9B85-D07230EEACE1}"/>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1893626777571"/>
          <c:y val="8.8817968094384026E-2"/>
          <c:w val="0.55640222328490196"/>
          <c:h val="0.79242792041243426"/>
        </c:manualLayout>
      </c:layout>
      <c:doughnutChart>
        <c:varyColors val="1"/>
        <c:ser>
          <c:idx val="0"/>
          <c:order val="0"/>
          <c:tx>
            <c:strRef>
              <c:f>Sheet1!$B$1</c:f>
              <c:strCache>
                <c:ptCount val="1"/>
                <c:pt idx="0">
                  <c:v>Column1</c:v>
                </c:pt>
              </c:strCache>
            </c:strRef>
          </c:tx>
          <c:spPr>
            <a:solidFill>
              <a:schemeClr val="bg1">
                <a:lumMod val="85000"/>
              </a:schemeClr>
            </a:solidFill>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1-3012-40BF-B9B8-10C3772AB9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3012-40BF-B9B8-10C3772AB96A}"/>
              </c:ext>
            </c:extLst>
          </c:dPt>
          <c:cat>
            <c:strRef>
              <c:f>Sheet1!$A$2:$A$3</c:f>
              <c:strCache>
                <c:ptCount val="2"/>
                <c:pt idx="0">
                  <c:v>Agree</c:v>
                </c:pt>
                <c:pt idx="1">
                  <c:v>Disagree</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4-3012-40BF-B9B8-10C3772AB96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7C8159-1E3D-4F31-AE4F-336E76D8CC1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7AE8C2A-CCB5-42FE-9EE2-5DDD0A4B0E09}">
      <dgm:prSet phldrT="[Text]" custT="1"/>
      <dgm:spPr>
        <a:xfrm rot="10800000">
          <a:off x="1891790" y="0"/>
          <a:ext cx="6578195" cy="1477419"/>
        </a:xfrm>
        <a:prstGeom prst="homePlate">
          <a:avLst/>
        </a:prstGeom>
        <a:solidFill>
          <a:srgbClr val="78BE20"/>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800" b="1" kern="1200" dirty="0">
              <a:solidFill>
                <a:sysClr val="window" lastClr="FFFFFF"/>
              </a:solidFill>
              <a:latin typeface="Myriad Pro Black"/>
              <a:ea typeface="+mn-ea"/>
              <a:cs typeface="+mn-cs"/>
            </a:rPr>
            <a:t>PRIORITY: </a:t>
          </a:r>
          <a:r>
            <a:rPr lang="en-US" sz="2800" b="0" kern="1200" dirty="0">
              <a:solidFill>
                <a:sysClr val="window" lastClr="FFFFFF"/>
              </a:solidFill>
              <a:latin typeface="Myriad Pro" panose="020B0503030403020204" pitchFamily="34" charset="0"/>
              <a:ea typeface="+mn-ea"/>
              <a:cs typeface="+mn-cs"/>
            </a:rPr>
            <a:t>EAGER TO ENGAGE</a:t>
          </a:r>
        </a:p>
      </dgm:t>
    </dgm:pt>
    <dgm:pt modelId="{714D56ED-8055-444D-BBB6-BA81A3BB4200}" type="parTrans" cxnId="{4A419B74-6CB1-484F-ACE8-45967A0C5F56}">
      <dgm:prSet/>
      <dgm:spPr/>
      <dgm:t>
        <a:bodyPr/>
        <a:lstStyle/>
        <a:p>
          <a:endParaRPr lang="en-US" sz="1100">
            <a:latin typeface="Gill Sans"/>
          </a:endParaRPr>
        </a:p>
      </dgm:t>
    </dgm:pt>
    <dgm:pt modelId="{C8A6C644-5BF5-4CF8-BDF1-CF061F3125D7}" type="sibTrans" cxnId="{4A419B74-6CB1-484F-ACE8-45967A0C5F56}">
      <dgm:prSet/>
      <dgm:spPr/>
      <dgm:t>
        <a:bodyPr/>
        <a:lstStyle/>
        <a:p>
          <a:endParaRPr lang="en-US" sz="1100">
            <a:latin typeface="Gill Sans"/>
          </a:endParaRPr>
        </a:p>
      </dgm:t>
    </dgm:pt>
    <dgm:pt modelId="{CCA438D8-4E41-48C0-A2EF-232A10FDFA2E}">
      <dgm:prSet phldrT="[Text]" custT="1"/>
      <dgm:spPr>
        <a:xfrm rot="10800000">
          <a:off x="2072892" y="3622738"/>
          <a:ext cx="6379832" cy="1429005"/>
        </a:xfrm>
        <a:prstGeom prst="homePlate">
          <a:avLst/>
        </a:prstGeom>
        <a:solidFill>
          <a:srgbClr val="EAAA00"/>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800" b="1" kern="1200" cap="all" baseline="0" dirty="0">
              <a:solidFill>
                <a:prstClr val="white"/>
              </a:solidFill>
              <a:latin typeface="Calibri Light" panose="020F0302020204030204"/>
              <a:ea typeface="+mn-ea"/>
              <a:cs typeface="+mn-cs"/>
            </a:rPr>
            <a:t>     </a:t>
          </a:r>
          <a:r>
            <a:rPr lang="en-US" sz="2800" b="1" kern="1200" cap="all" baseline="0" dirty="0">
              <a:solidFill>
                <a:prstClr val="white"/>
              </a:solidFill>
              <a:latin typeface="Myriad Pro Black"/>
              <a:ea typeface="+mn-ea"/>
              <a:cs typeface="+mn-cs"/>
            </a:rPr>
            <a:t>Secondary:</a:t>
          </a:r>
          <a:r>
            <a:rPr lang="en-US" sz="2800" b="1" kern="1200" cap="all" baseline="0" dirty="0">
              <a:solidFill>
                <a:prstClr val="white"/>
              </a:solidFill>
              <a:latin typeface="Calibri Light" panose="020F0302020204030204"/>
              <a:ea typeface="+mn-ea"/>
              <a:cs typeface="+mn-cs"/>
            </a:rPr>
            <a:t> </a:t>
          </a:r>
          <a:r>
            <a:rPr lang="en-US" sz="2800" b="0" kern="1200" cap="all" baseline="0" dirty="0">
              <a:solidFill>
                <a:prstClr val="white"/>
              </a:solidFill>
              <a:latin typeface="Myriad Pro" panose="020B0503030403020204" pitchFamily="34" charset="0"/>
              <a:ea typeface="+mn-ea"/>
              <a:cs typeface="+mn-cs"/>
            </a:rPr>
            <a:t>SKEPTICAL POTENTIALS</a:t>
          </a:r>
          <a:endParaRPr lang="en-US" sz="2800" b="0" kern="1200" dirty="0">
            <a:solidFill>
              <a:prstClr val="white"/>
            </a:solidFill>
            <a:latin typeface="Myriad Pro" panose="020B0503030403020204" pitchFamily="34" charset="0"/>
            <a:ea typeface="+mn-ea"/>
            <a:cs typeface="+mn-cs"/>
          </a:endParaRPr>
        </a:p>
      </dgm:t>
    </dgm:pt>
    <dgm:pt modelId="{5A0F0D60-23E5-444D-A5BD-7C8F7F6D9D75}" type="parTrans" cxnId="{D2AFE4DC-098B-4693-B10C-1909BFDEE619}">
      <dgm:prSet/>
      <dgm:spPr/>
      <dgm:t>
        <a:bodyPr/>
        <a:lstStyle/>
        <a:p>
          <a:endParaRPr lang="en-US" sz="1100">
            <a:latin typeface="Gill Sans"/>
          </a:endParaRPr>
        </a:p>
      </dgm:t>
    </dgm:pt>
    <dgm:pt modelId="{C7614B73-9132-4BFC-8C8B-01D5F0842AB3}" type="sibTrans" cxnId="{D2AFE4DC-098B-4693-B10C-1909BFDEE619}">
      <dgm:prSet/>
      <dgm:spPr/>
      <dgm:t>
        <a:bodyPr/>
        <a:lstStyle/>
        <a:p>
          <a:endParaRPr lang="en-US" sz="1100">
            <a:latin typeface="Gill Sans"/>
          </a:endParaRPr>
        </a:p>
      </dgm:t>
    </dgm:pt>
    <dgm:pt modelId="{2641AF1F-286B-4D48-BDA5-1A3FA904BB26}">
      <dgm:prSet phldrT="[Text]" custT="1"/>
      <dgm:spPr>
        <a:xfrm rot="10800000">
          <a:off x="2009918" y="1703451"/>
          <a:ext cx="6463798" cy="1694876"/>
        </a:xfrm>
        <a:prstGeom prst="homePlate">
          <a:avLst/>
        </a:prstGeom>
        <a:solidFill>
          <a:srgbClr val="00778B"/>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800" b="1" kern="1200" cap="all" baseline="0" dirty="0">
              <a:solidFill>
                <a:prstClr val="white"/>
              </a:solidFill>
              <a:latin typeface="Myriad Pro Black"/>
              <a:ea typeface="+mn-ea"/>
              <a:cs typeface="+mn-cs"/>
            </a:rPr>
            <a:t>SECONDARY:</a:t>
          </a:r>
          <a:r>
            <a:rPr lang="en-US" sz="2800" b="1" kern="1200" cap="all" baseline="0" dirty="0">
              <a:solidFill>
                <a:prstClr val="white"/>
              </a:solidFill>
              <a:latin typeface="Calibri Light" panose="020F0302020204030204"/>
              <a:ea typeface="+mn-ea"/>
              <a:cs typeface="+mn-cs"/>
            </a:rPr>
            <a:t> </a:t>
          </a:r>
          <a:r>
            <a:rPr lang="en-US" sz="2800" b="0" kern="1200" cap="all" baseline="0" dirty="0">
              <a:solidFill>
                <a:prstClr val="white"/>
              </a:solidFill>
              <a:latin typeface="Myriad Pro" panose="020B0503030403020204" pitchFamily="34" charset="0"/>
              <a:ea typeface="+mn-ea"/>
              <a:cs typeface="+mn-cs"/>
            </a:rPr>
            <a:t>Busy multi-taskers</a:t>
          </a:r>
          <a:endParaRPr lang="en-US" sz="2800" b="0" kern="1200" dirty="0">
            <a:solidFill>
              <a:prstClr val="white"/>
            </a:solidFill>
            <a:latin typeface="Myriad Pro" panose="020B0503030403020204" pitchFamily="34" charset="0"/>
            <a:ea typeface="+mn-ea"/>
            <a:cs typeface="+mn-cs"/>
          </a:endParaRPr>
        </a:p>
      </dgm:t>
    </dgm:pt>
    <dgm:pt modelId="{DB783EAC-802E-40F6-9B33-6CEBEDBAE039}" type="sibTrans" cxnId="{33158C56-8702-4784-B9EA-97E1306BA9CD}">
      <dgm:prSet/>
      <dgm:spPr/>
      <dgm:t>
        <a:bodyPr/>
        <a:lstStyle/>
        <a:p>
          <a:endParaRPr lang="en-US" sz="1100">
            <a:latin typeface="Gill Sans"/>
          </a:endParaRPr>
        </a:p>
      </dgm:t>
    </dgm:pt>
    <dgm:pt modelId="{D653875A-E158-4932-8C28-7B098D21BDD9}" type="parTrans" cxnId="{33158C56-8702-4784-B9EA-97E1306BA9CD}">
      <dgm:prSet/>
      <dgm:spPr/>
      <dgm:t>
        <a:bodyPr/>
        <a:lstStyle/>
        <a:p>
          <a:endParaRPr lang="en-US" sz="1100">
            <a:latin typeface="Gill Sans"/>
          </a:endParaRPr>
        </a:p>
      </dgm:t>
    </dgm:pt>
    <dgm:pt modelId="{202AE8B9-D70B-4519-898E-147D56D5CEE9}" type="pres">
      <dgm:prSet presAssocID="{2D7C8159-1E3D-4F31-AE4F-336E76D8CC15}" presName="linearFlow" presStyleCnt="0">
        <dgm:presLayoutVars>
          <dgm:dir/>
          <dgm:resizeHandles val="exact"/>
        </dgm:presLayoutVars>
      </dgm:prSet>
      <dgm:spPr/>
    </dgm:pt>
    <dgm:pt modelId="{D1C94B3B-DB4A-4B0C-A486-75EC7F2D9FE0}" type="pres">
      <dgm:prSet presAssocID="{E7AE8C2A-CCB5-42FE-9EE2-5DDD0A4B0E09}" presName="composite" presStyleCnt="0"/>
      <dgm:spPr/>
    </dgm:pt>
    <dgm:pt modelId="{13230CC7-4C89-40BA-BF60-A41476E5E837}" type="pres">
      <dgm:prSet presAssocID="{E7AE8C2A-CCB5-42FE-9EE2-5DDD0A4B0E09}" presName="imgShp" presStyleLbl="fgImgPlace1" presStyleIdx="0" presStyleCnt="3" custScaleX="160141" custScaleY="160141" custLinFactX="-78572" custLinFactNeighborX="-100000" custLinFactNeighborY="2189"/>
      <dgm:spPr>
        <a:xfrm>
          <a:off x="1038571" y="135693"/>
          <a:ext cx="1203894" cy="1203894"/>
        </a:xfrm>
        <a:prstGeom prst="ellipse">
          <a:avLst/>
        </a:prstGeom>
        <a:blipFill rotWithShape="1">
          <a:blip xmlns:r="http://schemas.openxmlformats.org/officeDocument/2006/relationships" r:embed="rId1"/>
          <a:srcRect/>
          <a:stretch>
            <a:fillRect l="-4000" r="-4000"/>
          </a:stretch>
        </a:blipFill>
        <a:ln w="38100" cap="flat" cmpd="sng" algn="ctr">
          <a:solidFill>
            <a:sysClr val="window" lastClr="FFFFFF"/>
          </a:solidFill>
          <a:prstDash val="solid"/>
          <a:miter lim="800000"/>
        </a:ln>
        <a:effectLst/>
      </dgm:spPr>
    </dgm:pt>
    <dgm:pt modelId="{89BBDC66-E79E-40D0-B274-8FD2FD62623C}" type="pres">
      <dgm:prSet presAssocID="{E7AE8C2A-CCB5-42FE-9EE2-5DDD0A4B0E09}" presName="txShp" presStyleLbl="node1" presStyleIdx="0" presStyleCnt="3" custScaleX="126865" custScaleY="65538" custLinFactNeighborX="1066" custLinFactNeighborY="3909">
        <dgm:presLayoutVars>
          <dgm:bulletEnabled val="1"/>
        </dgm:presLayoutVars>
      </dgm:prSet>
      <dgm:spPr/>
    </dgm:pt>
    <dgm:pt modelId="{4EA97C8A-05B5-42F4-8626-CDA1EFA2F564}" type="pres">
      <dgm:prSet presAssocID="{C8A6C644-5BF5-4CF8-BDF1-CF061F3125D7}" presName="spacing" presStyleCnt="0"/>
      <dgm:spPr/>
    </dgm:pt>
    <dgm:pt modelId="{360FF71D-2514-4AFE-8561-0EF1FAE789EF}" type="pres">
      <dgm:prSet presAssocID="{2641AF1F-286B-4D48-BDA5-1A3FA904BB26}" presName="composite" presStyleCnt="0"/>
      <dgm:spPr/>
    </dgm:pt>
    <dgm:pt modelId="{27BBEB41-A82F-4E6C-9256-E6D0829BEAF3}" type="pres">
      <dgm:prSet presAssocID="{2641AF1F-286B-4D48-BDA5-1A3FA904BB26}" presName="imgShp" presStyleLbl="fgImgPlace1" presStyleIdx="1" presStyleCnt="3" custScaleX="160141" custScaleY="160141" custLinFactNeighborX="-7156" custLinFactNeighborY="-38693"/>
      <dgm:spPr>
        <a:xfrm>
          <a:off x="1085702" y="1913571"/>
          <a:ext cx="1203894" cy="1203894"/>
        </a:xfrm>
        <a:prstGeom prst="ellipse">
          <a:avLst/>
        </a:prstGeom>
        <a:blipFill rotWithShape="1">
          <a:blip xmlns:r="http://schemas.openxmlformats.org/officeDocument/2006/relationships" r:embed="rId2"/>
          <a:srcRect/>
          <a:stretch>
            <a:fillRect t="-5000" b="-5000"/>
          </a:stretch>
        </a:blipFill>
        <a:ln w="38100" cap="flat" cmpd="sng" algn="ctr">
          <a:solidFill>
            <a:sysClr val="window" lastClr="FFFFFF"/>
          </a:solidFill>
          <a:prstDash val="solid"/>
          <a:miter lim="800000"/>
        </a:ln>
        <a:effectLst/>
      </dgm:spPr>
    </dgm:pt>
    <dgm:pt modelId="{E04EF1D9-24F3-48B9-AC36-9E5966755745}" type="pres">
      <dgm:prSet presAssocID="{2641AF1F-286B-4D48-BDA5-1A3FA904BB26}" presName="txShp" presStyleLbl="node1" presStyleIdx="1" presStyleCnt="3" custScaleX="122583" custScaleY="68860" custLinFactNeighborX="25667" custLinFactNeighborY="-48163">
        <dgm:presLayoutVars>
          <dgm:bulletEnabled val="1"/>
        </dgm:presLayoutVars>
      </dgm:prSet>
      <dgm:spPr/>
    </dgm:pt>
    <dgm:pt modelId="{A39A6623-1D0B-4BA1-8443-3843E7865F4B}" type="pres">
      <dgm:prSet presAssocID="{DB783EAC-802E-40F6-9B33-6CEBEDBAE039}" presName="spacing" presStyleCnt="0"/>
      <dgm:spPr/>
    </dgm:pt>
    <dgm:pt modelId="{B7C792DF-1347-47AD-AC21-F7CDC09991BF}" type="pres">
      <dgm:prSet presAssocID="{CCA438D8-4E41-48C0-A2EF-232A10FDFA2E}" presName="composite" presStyleCnt="0"/>
      <dgm:spPr/>
    </dgm:pt>
    <dgm:pt modelId="{0530EFA8-D154-4162-B8B7-9531DBBF7FE7}" type="pres">
      <dgm:prSet presAssocID="{CCA438D8-4E41-48C0-A2EF-232A10FDFA2E}" presName="imgShp" presStyleLbl="fgImgPlace1" presStyleIdx="2" presStyleCnt="3" custScaleX="155825" custScaleY="167419" custLinFactNeighborX="-7157" custLinFactNeighborY="-70947"/>
      <dgm:spPr>
        <a:xfrm>
          <a:off x="1169714" y="3787744"/>
          <a:ext cx="1203894" cy="1203894"/>
        </a:xfrm>
        <a:prstGeom prst="ellipse">
          <a:avLst/>
        </a:prstGeom>
        <a:blipFill rotWithShape="1">
          <a:blip xmlns:r="http://schemas.openxmlformats.org/officeDocument/2006/relationships" r:embed="rId3"/>
          <a:srcRect/>
          <a:stretch>
            <a:fillRect t="-6000" b="-6000"/>
          </a:stretch>
        </a:blipFill>
        <a:ln w="38100" cap="flat" cmpd="sng" algn="ctr">
          <a:solidFill>
            <a:sysClr val="window" lastClr="FFFFFF"/>
          </a:solidFill>
          <a:prstDash val="solid"/>
          <a:miter lim="800000"/>
        </a:ln>
        <a:effectLst/>
      </dgm:spPr>
    </dgm:pt>
    <dgm:pt modelId="{48378A44-8805-4BA1-AAA4-40E8C08696D2}" type="pres">
      <dgm:prSet presAssocID="{CCA438D8-4E41-48C0-A2EF-232A10FDFA2E}" presName="txShp" presStyleLbl="node1" presStyleIdx="2" presStyleCnt="3" custScaleX="127614" custScaleY="70962" custLinFactNeighborX="11381" custLinFactNeighborY="-73314">
        <dgm:presLayoutVars>
          <dgm:bulletEnabled val="1"/>
        </dgm:presLayoutVars>
      </dgm:prSet>
      <dgm:spPr/>
    </dgm:pt>
  </dgm:ptLst>
  <dgm:cxnLst>
    <dgm:cxn modelId="{0BC0F103-845A-4995-8004-F22A42B6ADD3}" type="presOf" srcId="{CCA438D8-4E41-48C0-A2EF-232A10FDFA2E}" destId="{48378A44-8805-4BA1-AAA4-40E8C08696D2}" srcOrd="0" destOrd="0" presId="urn:microsoft.com/office/officeart/2005/8/layout/vList3"/>
    <dgm:cxn modelId="{4A419B74-6CB1-484F-ACE8-45967A0C5F56}" srcId="{2D7C8159-1E3D-4F31-AE4F-336E76D8CC15}" destId="{E7AE8C2A-CCB5-42FE-9EE2-5DDD0A4B0E09}" srcOrd="0" destOrd="0" parTransId="{714D56ED-8055-444D-BBB6-BA81A3BB4200}" sibTransId="{C8A6C644-5BF5-4CF8-BDF1-CF061F3125D7}"/>
    <dgm:cxn modelId="{33158C56-8702-4784-B9EA-97E1306BA9CD}" srcId="{2D7C8159-1E3D-4F31-AE4F-336E76D8CC15}" destId="{2641AF1F-286B-4D48-BDA5-1A3FA904BB26}" srcOrd="1" destOrd="0" parTransId="{D653875A-E158-4932-8C28-7B098D21BDD9}" sibTransId="{DB783EAC-802E-40F6-9B33-6CEBEDBAE039}"/>
    <dgm:cxn modelId="{E342945A-7822-4467-ABC6-22CFC020696D}" type="presOf" srcId="{2D7C8159-1E3D-4F31-AE4F-336E76D8CC15}" destId="{202AE8B9-D70B-4519-898E-147D56D5CEE9}" srcOrd="0" destOrd="0" presId="urn:microsoft.com/office/officeart/2005/8/layout/vList3"/>
    <dgm:cxn modelId="{99A95FC4-CB73-470D-9D0C-2A83E9678D7D}" type="presOf" srcId="{2641AF1F-286B-4D48-BDA5-1A3FA904BB26}" destId="{E04EF1D9-24F3-48B9-AC36-9E5966755745}" srcOrd="0" destOrd="0" presId="urn:microsoft.com/office/officeart/2005/8/layout/vList3"/>
    <dgm:cxn modelId="{81B46ACE-CB04-4CC2-A55B-FC93A8DF795E}" type="presOf" srcId="{E7AE8C2A-CCB5-42FE-9EE2-5DDD0A4B0E09}" destId="{89BBDC66-E79E-40D0-B274-8FD2FD62623C}" srcOrd="0" destOrd="0" presId="urn:microsoft.com/office/officeart/2005/8/layout/vList3"/>
    <dgm:cxn modelId="{D2AFE4DC-098B-4693-B10C-1909BFDEE619}" srcId="{2D7C8159-1E3D-4F31-AE4F-336E76D8CC15}" destId="{CCA438D8-4E41-48C0-A2EF-232A10FDFA2E}" srcOrd="2" destOrd="0" parTransId="{5A0F0D60-23E5-444D-A5BD-7C8F7F6D9D75}" sibTransId="{C7614B73-9132-4BFC-8C8B-01D5F0842AB3}"/>
    <dgm:cxn modelId="{F97E63B4-60D1-4E4E-B742-F5641340E21B}" type="presParOf" srcId="{202AE8B9-D70B-4519-898E-147D56D5CEE9}" destId="{D1C94B3B-DB4A-4B0C-A486-75EC7F2D9FE0}" srcOrd="0" destOrd="0" presId="urn:microsoft.com/office/officeart/2005/8/layout/vList3"/>
    <dgm:cxn modelId="{CC707BE6-F9D4-4381-951C-E9A734C82326}" type="presParOf" srcId="{D1C94B3B-DB4A-4B0C-A486-75EC7F2D9FE0}" destId="{13230CC7-4C89-40BA-BF60-A41476E5E837}" srcOrd="0" destOrd="0" presId="urn:microsoft.com/office/officeart/2005/8/layout/vList3"/>
    <dgm:cxn modelId="{651524EC-8768-42FD-88C4-D1AEA92FCBCB}" type="presParOf" srcId="{D1C94B3B-DB4A-4B0C-A486-75EC7F2D9FE0}" destId="{89BBDC66-E79E-40D0-B274-8FD2FD62623C}" srcOrd="1" destOrd="0" presId="urn:microsoft.com/office/officeart/2005/8/layout/vList3"/>
    <dgm:cxn modelId="{1F2921B3-C418-4F46-AE5F-4E796264A671}" type="presParOf" srcId="{202AE8B9-D70B-4519-898E-147D56D5CEE9}" destId="{4EA97C8A-05B5-42F4-8626-CDA1EFA2F564}" srcOrd="1" destOrd="0" presId="urn:microsoft.com/office/officeart/2005/8/layout/vList3"/>
    <dgm:cxn modelId="{4CC5F5DC-C1B6-43C3-905D-508232D4008F}" type="presParOf" srcId="{202AE8B9-D70B-4519-898E-147D56D5CEE9}" destId="{360FF71D-2514-4AFE-8561-0EF1FAE789EF}" srcOrd="2" destOrd="0" presId="urn:microsoft.com/office/officeart/2005/8/layout/vList3"/>
    <dgm:cxn modelId="{DE30CA49-7E05-4BE7-AFEB-2103A2A5203A}" type="presParOf" srcId="{360FF71D-2514-4AFE-8561-0EF1FAE789EF}" destId="{27BBEB41-A82F-4E6C-9256-E6D0829BEAF3}" srcOrd="0" destOrd="0" presId="urn:microsoft.com/office/officeart/2005/8/layout/vList3"/>
    <dgm:cxn modelId="{EDE3B100-C780-4195-B10A-90EA490FB045}" type="presParOf" srcId="{360FF71D-2514-4AFE-8561-0EF1FAE789EF}" destId="{E04EF1D9-24F3-48B9-AC36-9E5966755745}" srcOrd="1" destOrd="0" presId="urn:microsoft.com/office/officeart/2005/8/layout/vList3"/>
    <dgm:cxn modelId="{EFAB9141-EA25-4AC8-898A-10AB9811A4F6}" type="presParOf" srcId="{202AE8B9-D70B-4519-898E-147D56D5CEE9}" destId="{A39A6623-1D0B-4BA1-8443-3843E7865F4B}" srcOrd="3" destOrd="0" presId="urn:microsoft.com/office/officeart/2005/8/layout/vList3"/>
    <dgm:cxn modelId="{23F18478-D673-488C-A92C-35B44A461899}" type="presParOf" srcId="{202AE8B9-D70B-4519-898E-147D56D5CEE9}" destId="{B7C792DF-1347-47AD-AC21-F7CDC09991BF}" srcOrd="4" destOrd="0" presId="urn:microsoft.com/office/officeart/2005/8/layout/vList3"/>
    <dgm:cxn modelId="{B233236B-589C-44E7-8496-3F856F133931}" type="presParOf" srcId="{B7C792DF-1347-47AD-AC21-F7CDC09991BF}" destId="{0530EFA8-D154-4162-B8B7-9531DBBF7FE7}" srcOrd="0" destOrd="0" presId="urn:microsoft.com/office/officeart/2005/8/layout/vList3"/>
    <dgm:cxn modelId="{6F1D21F5-594D-4319-9F32-9BAF0234181D}" type="presParOf" srcId="{B7C792DF-1347-47AD-AC21-F7CDC09991BF}" destId="{48378A44-8805-4BA1-AAA4-40E8C08696D2}"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BDC66-E79E-40D0-B274-8FD2FD62623C}">
      <dsp:nvSpPr>
        <dsp:cNvPr id="0" name=""/>
        <dsp:cNvSpPr/>
      </dsp:nvSpPr>
      <dsp:spPr>
        <a:xfrm rot="10800000">
          <a:off x="1196982" y="571269"/>
          <a:ext cx="11843816" cy="727667"/>
        </a:xfrm>
        <a:prstGeom prst="homePlate">
          <a:avLst/>
        </a:prstGeom>
        <a:solidFill>
          <a:srgbClr val="78BE2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9611"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ysClr val="window" lastClr="FFFFFF"/>
              </a:solidFill>
              <a:latin typeface="Myriad Pro Black"/>
              <a:ea typeface="+mn-ea"/>
              <a:cs typeface="+mn-cs"/>
            </a:rPr>
            <a:t>PRIORITY: </a:t>
          </a:r>
          <a:r>
            <a:rPr lang="en-US" sz="2800" b="0" kern="1200" dirty="0">
              <a:solidFill>
                <a:sysClr val="window" lastClr="FFFFFF"/>
              </a:solidFill>
              <a:latin typeface="Myriad Pro" panose="020B0503030403020204" pitchFamily="34" charset="0"/>
              <a:ea typeface="+mn-ea"/>
              <a:cs typeface="+mn-cs"/>
            </a:rPr>
            <a:t>EAGER TO ENGAGE</a:t>
          </a:r>
        </a:p>
      </dsp:txBody>
      <dsp:txXfrm rot="10800000">
        <a:off x="1378899" y="571269"/>
        <a:ext cx="11661899" cy="727667"/>
      </dsp:txXfrm>
    </dsp:sp>
    <dsp:sp modelId="{13230CC7-4C89-40BA-BF60-A41476E5E837}">
      <dsp:nvSpPr>
        <dsp:cNvPr id="0" name=""/>
        <dsp:cNvSpPr/>
      </dsp:nvSpPr>
      <dsp:spPr>
        <a:xfrm>
          <a:off x="0" y="26985"/>
          <a:ext cx="1778042" cy="1778042"/>
        </a:xfrm>
        <a:prstGeom prst="ellipse">
          <a:avLst/>
        </a:prstGeom>
        <a:blipFill rotWithShape="1">
          <a:blip xmlns:r="http://schemas.openxmlformats.org/officeDocument/2006/relationships" r:embed="rId1"/>
          <a:srcRect/>
          <a:stretch>
            <a:fillRect l="-4000" r="-4000"/>
          </a:stretch>
        </a:blipFill>
        <a:ln w="381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dsp:style>
    </dsp:sp>
    <dsp:sp modelId="{E04EF1D9-24F3-48B9-AC36-9E5966755745}">
      <dsp:nvSpPr>
        <dsp:cNvPr id="0" name=""/>
        <dsp:cNvSpPr/>
      </dsp:nvSpPr>
      <dsp:spPr>
        <a:xfrm rot="10800000">
          <a:off x="2594683" y="2084147"/>
          <a:ext cx="11444058" cy="764551"/>
        </a:xfrm>
        <a:prstGeom prst="homePlate">
          <a:avLst/>
        </a:prstGeom>
        <a:solidFill>
          <a:srgbClr val="0077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9611"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cap="all" baseline="0" dirty="0">
              <a:solidFill>
                <a:prstClr val="white"/>
              </a:solidFill>
              <a:latin typeface="Myriad Pro Black"/>
              <a:ea typeface="+mn-ea"/>
              <a:cs typeface="+mn-cs"/>
            </a:rPr>
            <a:t>SECONDARY:</a:t>
          </a:r>
          <a:r>
            <a:rPr lang="en-US" sz="2800" b="1" kern="1200" cap="all" baseline="0" dirty="0">
              <a:solidFill>
                <a:prstClr val="white"/>
              </a:solidFill>
              <a:latin typeface="Calibri Light" panose="020F0302020204030204"/>
              <a:ea typeface="+mn-ea"/>
              <a:cs typeface="+mn-cs"/>
            </a:rPr>
            <a:t> </a:t>
          </a:r>
          <a:r>
            <a:rPr lang="en-US" sz="2800" b="0" kern="1200" cap="all" baseline="0" dirty="0">
              <a:solidFill>
                <a:prstClr val="white"/>
              </a:solidFill>
              <a:latin typeface="Myriad Pro" panose="020B0503030403020204" pitchFamily="34" charset="0"/>
              <a:ea typeface="+mn-ea"/>
              <a:cs typeface="+mn-cs"/>
            </a:rPr>
            <a:t>Busy multi-taskers</a:t>
          </a:r>
          <a:endParaRPr lang="en-US" sz="2800" b="0" kern="1200" dirty="0">
            <a:solidFill>
              <a:prstClr val="white"/>
            </a:solidFill>
            <a:latin typeface="Myriad Pro" panose="020B0503030403020204" pitchFamily="34" charset="0"/>
            <a:ea typeface="+mn-ea"/>
            <a:cs typeface="+mn-cs"/>
          </a:endParaRPr>
        </a:p>
      </dsp:txBody>
      <dsp:txXfrm rot="10800000">
        <a:off x="2785821" y="2084147"/>
        <a:ext cx="11252920" cy="764551"/>
      </dsp:txXfrm>
    </dsp:sp>
    <dsp:sp modelId="{27BBEB41-A82F-4E6C-9256-E6D0829BEAF3}">
      <dsp:nvSpPr>
        <dsp:cNvPr id="0" name=""/>
        <dsp:cNvSpPr/>
      </dsp:nvSpPr>
      <dsp:spPr>
        <a:xfrm>
          <a:off x="1383015" y="1682547"/>
          <a:ext cx="1778042" cy="1778042"/>
        </a:xfrm>
        <a:prstGeom prst="ellipse">
          <a:avLst/>
        </a:prstGeom>
        <a:blipFill rotWithShape="1">
          <a:blip xmlns:r="http://schemas.openxmlformats.org/officeDocument/2006/relationships" r:embed="rId2"/>
          <a:srcRect/>
          <a:stretch>
            <a:fillRect t="-5000" b="-5000"/>
          </a:stretch>
        </a:blipFill>
        <a:ln w="381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dsp:style>
    </dsp:sp>
    <dsp:sp modelId="{48378A44-8805-4BA1-AAA4-40E8C08696D2}">
      <dsp:nvSpPr>
        <dsp:cNvPr id="0" name=""/>
        <dsp:cNvSpPr/>
      </dsp:nvSpPr>
      <dsp:spPr>
        <a:xfrm rot="10800000">
          <a:off x="2125000" y="3943105"/>
          <a:ext cx="11913741" cy="787889"/>
        </a:xfrm>
        <a:prstGeom prst="homePlate">
          <a:avLst/>
        </a:prstGeom>
        <a:solidFill>
          <a:srgbClr val="EAAA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9611"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cap="all" baseline="0" dirty="0">
              <a:solidFill>
                <a:prstClr val="white"/>
              </a:solidFill>
              <a:latin typeface="Calibri Light" panose="020F0302020204030204"/>
              <a:ea typeface="+mn-ea"/>
              <a:cs typeface="+mn-cs"/>
            </a:rPr>
            <a:t>     </a:t>
          </a:r>
          <a:r>
            <a:rPr lang="en-US" sz="2800" b="1" kern="1200" cap="all" baseline="0" dirty="0">
              <a:solidFill>
                <a:prstClr val="white"/>
              </a:solidFill>
              <a:latin typeface="Myriad Pro Black"/>
              <a:ea typeface="+mn-ea"/>
              <a:cs typeface="+mn-cs"/>
            </a:rPr>
            <a:t>Secondary:</a:t>
          </a:r>
          <a:r>
            <a:rPr lang="en-US" sz="2800" b="1" kern="1200" cap="all" baseline="0" dirty="0">
              <a:solidFill>
                <a:prstClr val="white"/>
              </a:solidFill>
              <a:latin typeface="Calibri Light" panose="020F0302020204030204"/>
              <a:ea typeface="+mn-ea"/>
              <a:cs typeface="+mn-cs"/>
            </a:rPr>
            <a:t> </a:t>
          </a:r>
          <a:r>
            <a:rPr lang="en-US" sz="2800" b="0" kern="1200" cap="all" baseline="0" dirty="0">
              <a:solidFill>
                <a:prstClr val="white"/>
              </a:solidFill>
              <a:latin typeface="Myriad Pro" panose="020B0503030403020204" pitchFamily="34" charset="0"/>
              <a:ea typeface="+mn-ea"/>
              <a:cs typeface="+mn-cs"/>
            </a:rPr>
            <a:t>SKEPTICAL POTENTIALS</a:t>
          </a:r>
          <a:endParaRPr lang="en-US" sz="2800" b="0" kern="1200" dirty="0">
            <a:solidFill>
              <a:prstClr val="white"/>
            </a:solidFill>
            <a:latin typeface="Myriad Pro" panose="020B0503030403020204" pitchFamily="34" charset="0"/>
            <a:ea typeface="+mn-ea"/>
            <a:cs typeface="+mn-cs"/>
          </a:endParaRPr>
        </a:p>
      </dsp:txBody>
      <dsp:txXfrm rot="10800000">
        <a:off x="2321972" y="3943105"/>
        <a:ext cx="11716769" cy="787889"/>
      </dsp:txXfrm>
    </dsp:sp>
    <dsp:sp modelId="{0530EFA8-D154-4162-B8B7-9531DBBF7FE7}">
      <dsp:nvSpPr>
        <dsp:cNvPr id="0" name=""/>
        <dsp:cNvSpPr/>
      </dsp:nvSpPr>
      <dsp:spPr>
        <a:xfrm>
          <a:off x="1406964" y="3433906"/>
          <a:ext cx="1730121" cy="1858849"/>
        </a:xfrm>
        <a:prstGeom prst="ellipse">
          <a:avLst/>
        </a:prstGeom>
        <a:blipFill rotWithShape="1">
          <a:blip xmlns:r="http://schemas.openxmlformats.org/officeDocument/2006/relationships" r:embed="rId3"/>
          <a:srcRect/>
          <a:stretch>
            <a:fillRect t="-6000" b="-6000"/>
          </a:stretch>
        </a:blipFill>
        <a:ln w="381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8BC34-92F4-4CDA-820A-1597CA41228A}" type="datetimeFigureOut">
              <a:rPr lang="en-US" smtClean="0"/>
              <a:t>6/11/2020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29749-3B2F-4443-8963-1CAB883C9E8F}" type="slidenum">
              <a:rPr lang="en-US" smtClean="0"/>
              <a:t>‹#›</a:t>
            </a:fld>
            <a:endParaRPr lang="en-US" dirty="0"/>
          </a:p>
        </p:txBody>
      </p:sp>
    </p:spTree>
    <p:extLst>
      <p:ext uri="{BB962C8B-B14F-4D97-AF65-F5344CB8AC3E}">
        <p14:creationId xmlns:p14="http://schemas.microsoft.com/office/powerpoint/2010/main" val="2415716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u="sng" baseline="0" dirty="0"/>
              <a:t>Presentation Overview:</a:t>
            </a:r>
          </a:p>
          <a:p>
            <a:pPr marL="171450" indent="-171450">
              <a:buFont typeface="Arial" pitchFamily="34" charset="0"/>
              <a:buChar char="•"/>
            </a:pPr>
            <a:r>
              <a:rPr lang="en-US" b="0" baseline="0" dirty="0"/>
              <a:t>Section 1 – Welcome &amp; Overview (Slides 2 – 5): 4 minutes</a:t>
            </a:r>
          </a:p>
          <a:p>
            <a:pPr marL="628650" lvl="1" indent="-171450">
              <a:buFont typeface="Arial" pitchFamily="34" charset="0"/>
              <a:buChar char="•"/>
            </a:pPr>
            <a:r>
              <a:rPr lang="en-US" b="0" baseline="0" dirty="0"/>
              <a:t>Presenters: LaWanda Toney/Leslie Boggs</a:t>
            </a:r>
          </a:p>
          <a:p>
            <a:pPr marL="457200" lvl="1" indent="0">
              <a:buFont typeface="Arial" pitchFamily="34" charset="0"/>
              <a:buNone/>
            </a:pPr>
            <a:endParaRPr lang="en-US" b="0" baseline="0" dirty="0"/>
          </a:p>
          <a:p>
            <a:pPr marL="171450" indent="-171450">
              <a:buFont typeface="Arial" pitchFamily="34" charset="0"/>
              <a:buChar char="•"/>
            </a:pPr>
            <a:r>
              <a:rPr lang="en-US" b="0" baseline="0" dirty="0"/>
              <a:t>Section 2 – Research &amp; Insights (Slides 6 – 15): 12 minutes</a:t>
            </a:r>
          </a:p>
          <a:p>
            <a:pPr marL="628650" lvl="1" indent="-171450">
              <a:buFont typeface="Arial" pitchFamily="34" charset="0"/>
              <a:buChar char="•"/>
            </a:pPr>
            <a:r>
              <a:rPr lang="en-US" b="0" baseline="0" dirty="0"/>
              <a:t>Presenter: Jackeline Stewart</a:t>
            </a:r>
          </a:p>
          <a:p>
            <a:pPr marL="457200" lvl="1" indent="0">
              <a:buFont typeface="Arial" pitchFamily="34" charset="0"/>
              <a:buNone/>
            </a:pPr>
            <a:endParaRPr lang="en-US" b="0" baseline="0" dirty="0"/>
          </a:p>
          <a:p>
            <a:pPr marL="171450" indent="-171450">
              <a:buFont typeface="Arial" pitchFamily="34" charset="0"/>
              <a:buChar char="•"/>
            </a:pPr>
            <a:r>
              <a:rPr lang="en-US" b="0" baseline="0" dirty="0"/>
              <a:t>Section 3 – Theme &amp; Approach (Slides 16 – 18): 4 minutes </a:t>
            </a:r>
          </a:p>
          <a:p>
            <a:pPr marL="628650" lvl="1" indent="-171450">
              <a:buFont typeface="Arial" pitchFamily="34" charset="0"/>
              <a:buChar char="•"/>
            </a:pPr>
            <a:r>
              <a:rPr lang="en-US" b="0" baseline="0" dirty="0"/>
              <a:t>Presenter: Amy Fox</a:t>
            </a:r>
          </a:p>
          <a:p>
            <a:pPr marL="457200" lvl="1" indent="0">
              <a:buFont typeface="Arial" pitchFamily="34" charset="0"/>
              <a:buNone/>
            </a:pPr>
            <a:endParaRPr lang="en-US" b="0" baseline="0" dirty="0"/>
          </a:p>
          <a:p>
            <a:pPr marL="171450" indent="-171450">
              <a:buFont typeface="Arial" pitchFamily="34" charset="0"/>
              <a:buChar char="•"/>
            </a:pPr>
            <a:r>
              <a:rPr lang="en-US" b="0" baseline="0" dirty="0"/>
              <a:t>Section 4 – Messaging (Slides 19 – 30): 10 minutes</a:t>
            </a:r>
          </a:p>
          <a:p>
            <a:pPr marL="628650" lvl="1" indent="-171450">
              <a:buFont typeface="Arial" pitchFamily="34" charset="0"/>
              <a:buChar char="•"/>
            </a:pPr>
            <a:r>
              <a:rPr lang="en-US" b="0" baseline="0" dirty="0"/>
              <a:t>Presenter Amy Fox</a:t>
            </a:r>
          </a:p>
          <a:p>
            <a:pPr marL="457200" lvl="1" indent="0">
              <a:buFont typeface="Arial" pitchFamily="34" charset="0"/>
              <a:buNone/>
            </a:pPr>
            <a:endParaRPr lang="en-US" b="0" baseline="0" dirty="0"/>
          </a:p>
          <a:p>
            <a:pPr marL="171450" indent="-171450">
              <a:buFont typeface="Arial" pitchFamily="34" charset="0"/>
              <a:buChar char="•"/>
            </a:pPr>
            <a:r>
              <a:rPr lang="en-US" b="0" baseline="0" dirty="0"/>
              <a:t>Section 5 – Collateral Materials &amp; Templates (Slides 31 – 35): 5 minutes</a:t>
            </a:r>
          </a:p>
          <a:p>
            <a:pPr marL="628650" lvl="1" indent="-171450">
              <a:buFont typeface="Arial" pitchFamily="34" charset="0"/>
              <a:buChar char="•"/>
            </a:pPr>
            <a:r>
              <a:rPr lang="en-US" b="0" baseline="0" dirty="0"/>
              <a:t>LaWanda Toney</a:t>
            </a:r>
          </a:p>
          <a:p>
            <a:pPr marL="457200" lvl="1" indent="0">
              <a:buFont typeface="Arial" pitchFamily="34" charset="0"/>
              <a:buNone/>
            </a:pPr>
            <a:endParaRPr lang="en-US" b="0" baseline="0" dirty="0"/>
          </a:p>
          <a:p>
            <a:pPr marL="171450" indent="-171450">
              <a:buFont typeface="Arial" pitchFamily="34" charset="0"/>
              <a:buChar char="•"/>
            </a:pPr>
            <a:r>
              <a:rPr lang="en-US" b="0" baseline="0" dirty="0"/>
              <a:t>Section 6 – Implementation &amp; Closing (Slides 36 – 38): 5 minutes</a:t>
            </a:r>
          </a:p>
          <a:p>
            <a:pPr marL="628650" lvl="1" indent="-171450">
              <a:buFont typeface="Arial" pitchFamily="34" charset="0"/>
              <a:buChar char="•"/>
            </a:pPr>
            <a:r>
              <a:rPr lang="en-US" b="0" baseline="0" dirty="0"/>
              <a:t>LaWanda Toney/Leslie Boggs</a:t>
            </a:r>
          </a:p>
          <a:p>
            <a:pPr marL="457200" lvl="1" indent="0">
              <a:buFont typeface="Arial" pitchFamily="34" charset="0"/>
              <a:buNone/>
            </a:pPr>
            <a:endParaRPr lang="en-US" b="0" baseline="0" dirty="0"/>
          </a:p>
          <a:p>
            <a:pPr marL="171450" indent="-171450">
              <a:buFont typeface="Arial" pitchFamily="34" charset="0"/>
              <a:buChar char="•"/>
            </a:pPr>
            <a:r>
              <a:rPr lang="en-US" b="1" baseline="0" dirty="0"/>
              <a:t>TOTAL TIME: 40 minutes</a:t>
            </a:r>
          </a:p>
          <a:p>
            <a:endParaRPr lang="en-US" dirty="0"/>
          </a:p>
        </p:txBody>
      </p:sp>
      <p:sp>
        <p:nvSpPr>
          <p:cNvPr id="4" name="Slide Number Placeholder 3"/>
          <p:cNvSpPr>
            <a:spLocks noGrp="1"/>
          </p:cNvSpPr>
          <p:nvPr>
            <p:ph type="sldNum" sz="quarter" idx="10"/>
          </p:nvPr>
        </p:nvSpPr>
        <p:spPr/>
        <p:txBody>
          <a:bodyPr/>
          <a:lstStyle/>
          <a:p>
            <a:fld id="{9F8EFAAC-9254-BE4A-8403-707B88908A07}" type="slidenum">
              <a:rPr lang="en-US" smtClean="0"/>
              <a:pPr/>
              <a:t>1</a:t>
            </a:fld>
            <a:endParaRPr lang="en-US" dirty="0"/>
          </a:p>
        </p:txBody>
      </p:sp>
    </p:spTree>
    <p:extLst>
      <p:ext uri="{BB962C8B-B14F-4D97-AF65-F5344CB8AC3E}">
        <p14:creationId xmlns:p14="http://schemas.microsoft.com/office/powerpoint/2010/main" val="402521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Jackeline Stewart</a:t>
            </a:r>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Increasing multicultural participation is an opportunity for PTA and absolutely necessary for membership growth</a:t>
            </a:r>
          </a:p>
          <a:p>
            <a:pPr marL="171450" indent="-171450">
              <a:buFont typeface="Arial" panose="020B0604020202020204" pitchFamily="34" charset="0"/>
              <a:buChar char="•"/>
            </a:pPr>
            <a:r>
              <a:rPr lang="en-US" dirty="0"/>
              <a:t>The demographics of our society are changing but what remains the same is that all parents have the strong desire to see their children thrive and succeed</a:t>
            </a:r>
          </a:p>
          <a:p>
            <a:pPr marL="171450" indent="-171450">
              <a:buFont typeface="Arial" panose="020B0604020202020204" pitchFamily="34" charset="0"/>
              <a:buChar char="•"/>
            </a:pPr>
            <a:r>
              <a:rPr lang="en-US" dirty="0"/>
              <a:t>Messaging must ring true to multicultural audiences, as well as families that are not two parent, single income households</a:t>
            </a:r>
          </a:p>
          <a:p>
            <a:pPr marL="171450" indent="-171450">
              <a:buFont typeface="Arial" panose="020B0604020202020204" pitchFamily="34" charset="0"/>
              <a:buChar char="•"/>
            </a:pPr>
            <a:r>
              <a:rPr lang="en-US" dirty="0"/>
              <a:t>Messaging that PTA is accepting of all families and cultures will not be effective if the local PTA experience does not reinforce this</a:t>
            </a:r>
          </a:p>
          <a:p>
            <a:pPr marL="171450" indent="-171450">
              <a:buFont typeface="Arial" panose="020B0604020202020204" pitchFamily="34" charset="0"/>
              <a:buChar char="•"/>
            </a:pPr>
            <a:r>
              <a:rPr lang="en-US" dirty="0"/>
              <a:t>As a result, local PTA behavior impacts the ability to broaden membership</a:t>
            </a:r>
          </a:p>
          <a:p>
            <a:pPr marL="171450" indent="-171450">
              <a:buFont typeface="Arial" panose="020B0604020202020204" pitchFamily="34" charset="0"/>
              <a:buChar char="•"/>
            </a:pPr>
            <a:r>
              <a:rPr lang="en-US" dirty="0"/>
              <a:t>Meeting times, cliquishness and participation limited to a few individuals can drive eager parents to other organizations or activities</a:t>
            </a:r>
          </a:p>
          <a:p>
            <a:pPr marL="171450" indent="-171450">
              <a:buFont typeface="Arial" panose="020B0604020202020204" pitchFamily="34" charset="0"/>
              <a:buChar char="•"/>
            </a:pPr>
            <a:r>
              <a:rPr lang="en-US" dirty="0"/>
              <a:t>Last but not least, Hispanic audiences face significant perception barriers, particularly believing that PTA is not inclusive</a:t>
            </a:r>
          </a:p>
          <a:p>
            <a:pPr marL="171450" indent="-171450">
              <a:buFont typeface="Arial" panose="020B0604020202020204" pitchFamily="34" charset="0"/>
              <a:buChar char="•"/>
            </a:pPr>
            <a:r>
              <a:rPr lang="en-US" dirty="0"/>
              <a:t>They are more likely to believe PTA is biased against low-income and non-English speaking families, as well as undocumented immigrants</a:t>
            </a:r>
          </a:p>
        </p:txBody>
      </p:sp>
      <p:sp>
        <p:nvSpPr>
          <p:cNvPr id="4" name="Slide Number Placeholder 3"/>
          <p:cNvSpPr>
            <a:spLocks noGrp="1"/>
          </p:cNvSpPr>
          <p:nvPr>
            <p:ph type="sldNum" sz="quarter" idx="5"/>
          </p:nvPr>
        </p:nvSpPr>
        <p:spPr/>
        <p:txBody>
          <a:bodyPr/>
          <a:lstStyle/>
          <a:p>
            <a:fld id="{EE429749-3B2F-4443-8963-1CAB883C9E8F}" type="slidenum">
              <a:rPr lang="en-US" smtClean="0"/>
              <a:t>10</a:t>
            </a:fld>
            <a:endParaRPr lang="en-US" dirty="0"/>
          </a:p>
        </p:txBody>
      </p:sp>
    </p:spTree>
    <p:extLst>
      <p:ext uri="{BB962C8B-B14F-4D97-AF65-F5344CB8AC3E}">
        <p14:creationId xmlns:p14="http://schemas.microsoft.com/office/powerpoint/2010/main" val="169367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Jackeline Stewart</a:t>
            </a:r>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b="0" dirty="0"/>
              <a:t>To develop our audience segments our researchers looked at responses about PTA and various personal values and lifestyles, allowing us to identify audiences most likely to join PTA</a:t>
            </a:r>
          </a:p>
          <a:p>
            <a:pPr marL="171450" indent="-171450">
              <a:buFont typeface="Arial" panose="020B0604020202020204" pitchFamily="34" charset="0"/>
              <a:buChar char="•"/>
            </a:pPr>
            <a:r>
              <a:rPr lang="en-US" b="0" dirty="0"/>
              <a:t>Our priority segment are Eager to Engagers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bg1"/>
                </a:solidFill>
                <a:latin typeface="Source Sans Pro"/>
                <a:ea typeface="Source Sans Pro"/>
              </a:rPr>
              <a:t>Eager to Engagers are composed of highly engaged, diverse, social, younger parents who want to be involved in their children’s education on a deep level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bg1"/>
                </a:solidFill>
                <a:latin typeface="Source Sans Pro"/>
                <a:ea typeface="Source Sans Pro"/>
              </a:rPr>
              <a:t>They comprised 38% of our survey sample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bg1"/>
                </a:solidFill>
                <a:latin typeface="Source Sans Pro"/>
                <a:ea typeface="Source Sans Pro"/>
              </a:rPr>
              <a:t>One secondary segment are busy multi-taskers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lumMod val="85000"/>
                    <a:lumOff val="15000"/>
                  </a:schemeClr>
                </a:solidFill>
                <a:latin typeface="Source Sans Pro" panose="020B0503030403020204" pitchFamily="34" charset="0"/>
              </a:rPr>
              <a:t>Busy Multi Taskers are motivated by having a relationship with educators and a high level of awareness of school happenings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lumMod val="85000"/>
                    <a:lumOff val="15000"/>
                  </a:schemeClr>
                </a:solidFill>
                <a:latin typeface="Source Sans Pro" panose="020B0503030403020204" pitchFamily="34" charset="0"/>
              </a:rPr>
              <a:t>They are also more likely to be white moms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bg1"/>
                </a:solidFill>
                <a:latin typeface="Source Sans Pro"/>
                <a:ea typeface="Source Sans Pro"/>
              </a:rPr>
              <a:t>Our next secondary segment are skeptical potentials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lumMod val="85000"/>
                    <a:lumOff val="15000"/>
                  </a:schemeClr>
                </a:solidFill>
                <a:effectLst/>
                <a:uLnTx/>
                <a:uFillTx/>
                <a:latin typeface="Source Sans Pro"/>
                <a:ea typeface="Source Sans Pro"/>
              </a:rPr>
              <a:t>Skeptical Potentials are diverse and engaged in their kid’s education</a:t>
            </a:r>
            <a:r>
              <a:rPr lang="en-US" sz="1200" b="0" i="0" dirty="0">
                <a:solidFill>
                  <a:schemeClr val="tx1">
                    <a:lumMod val="85000"/>
                    <a:lumOff val="15000"/>
                  </a:schemeClr>
                </a:solidFill>
                <a:latin typeface="Source Sans Pro"/>
                <a:ea typeface="Source Sans Pro"/>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lumMod val="85000"/>
                    <a:lumOff val="15000"/>
                  </a:schemeClr>
                </a:solidFill>
                <a:latin typeface="Source Sans Pro"/>
                <a:ea typeface="Source Sans Pro"/>
              </a:rPr>
              <a:t>However, they are dissatisfied with their school’s ability to involve them and are hesitant to engage with other parents</a:t>
            </a:r>
            <a:endParaRPr lang="en-US" sz="1800" b="0" i="0" dirty="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chemeClr val="bg1"/>
              </a:solidFill>
              <a:latin typeface="Source Sans Pro"/>
              <a:ea typeface="Source Sans Pro"/>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chemeClr val="bg1"/>
              </a:solidFill>
              <a:latin typeface="Source Sans Pro"/>
              <a:ea typeface="Source Sans Pro"/>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chemeClr val="bg1"/>
              </a:solidFill>
              <a:latin typeface="Source Sans Pro" panose="020B0503030403020204" pitchFamily="34" charset="0"/>
            </a:endParaRPr>
          </a:p>
          <a:p>
            <a:pPr marL="628650" lvl="1"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47DEC93D-B221-334F-B283-E5D00FF71705}" type="slidenum">
              <a:rPr lang="en-US" smtClean="0"/>
              <a:t>11</a:t>
            </a:fld>
            <a:endParaRPr lang="en-US" dirty="0"/>
          </a:p>
        </p:txBody>
      </p:sp>
    </p:spTree>
    <p:extLst>
      <p:ext uri="{BB962C8B-B14F-4D97-AF65-F5344CB8AC3E}">
        <p14:creationId xmlns:p14="http://schemas.microsoft.com/office/powerpoint/2010/main" val="163083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Jackeline Stewart</a:t>
            </a:r>
          </a:p>
          <a:p>
            <a:pPr marL="0" indent="0">
              <a:buFont typeface="Arial" pitchFamily="34" charset="0"/>
              <a:buNone/>
            </a:pPr>
            <a:endParaRPr lang="en-US" b="0" dirty="0"/>
          </a:p>
          <a:p>
            <a:r>
              <a:rPr lang="en-US" b="1" dirty="0"/>
              <a:t>Script:</a:t>
            </a:r>
          </a:p>
          <a:p>
            <a:pPr marL="171450" lvl="3" indent="-171450">
              <a:lnSpc>
                <a:spcPct val="114000"/>
              </a:lnSpc>
              <a:spcAft>
                <a:spcPts val="600"/>
              </a:spcAft>
              <a:buFont typeface="Arial" panose="020B0604020202020204" pitchFamily="34" charset="0"/>
              <a:buChar char="•"/>
            </a:pPr>
            <a:r>
              <a:rPr lang="en-US" sz="1200" i="0" dirty="0">
                <a:solidFill>
                  <a:schemeClr val="bg1"/>
                </a:solidFill>
                <a:latin typeface="Source Sans Pro"/>
                <a:ea typeface="Source Sans Pro"/>
              </a:rPr>
              <a:t>More specifically, Eager to Engagers are:</a:t>
            </a:r>
            <a:endParaRPr lang="en-US" sz="1200" i="0" dirty="0">
              <a:solidFill>
                <a:schemeClr val="bg1"/>
              </a:solidFill>
              <a:latin typeface="Source Sans Pro" panose="020B0503030403020204" pitchFamily="34" charset="0"/>
            </a:endParaRPr>
          </a:p>
          <a:p>
            <a:pPr marL="628650" lvl="4" indent="-171450">
              <a:lnSpc>
                <a:spcPct val="114000"/>
              </a:lnSpc>
              <a:buFont typeface="Arial" panose="020B0604020202020204" pitchFamily="34" charset="0"/>
              <a:buChar char="•"/>
            </a:pPr>
            <a:r>
              <a:rPr lang="en-US" sz="1200" i="0" dirty="0">
                <a:solidFill>
                  <a:schemeClr val="bg1"/>
                </a:solidFill>
                <a:latin typeface="Source Sans Pro"/>
                <a:ea typeface="Source Sans Pro"/>
              </a:rPr>
              <a:t>Diverse with more males and multi-cultural parents</a:t>
            </a:r>
            <a:endParaRPr lang="en-US" sz="1200" i="0" dirty="0">
              <a:solidFill>
                <a:schemeClr val="bg1"/>
              </a:solidFill>
              <a:latin typeface="Source Sans Pro" panose="020B0503030403020204" pitchFamily="34" charset="0"/>
              <a:ea typeface="Source Sans Pro"/>
            </a:endParaRPr>
          </a:p>
          <a:p>
            <a:pPr marL="628650" marR="0" lvl="4" indent="-171450">
              <a:lnSpc>
                <a:spcPct val="114000"/>
              </a:lnSpc>
              <a:spcBef>
                <a:spcPts val="0"/>
              </a:spcBef>
              <a:buFont typeface="Arial" panose="020B0604020202020204" pitchFamily="34" charset="0"/>
              <a:buChar char="•"/>
            </a:pPr>
            <a:r>
              <a:rPr lang="en-US" sz="1200" i="0" dirty="0">
                <a:solidFill>
                  <a:schemeClr val="bg1"/>
                </a:solidFill>
                <a:latin typeface="Source Sans Pro"/>
                <a:ea typeface="Source Sans Pro"/>
              </a:rPr>
              <a:t>Maintaining their cultural heritage is important to them and they have immediate family members born outside of U.S.</a:t>
            </a:r>
          </a:p>
          <a:p>
            <a:pPr marL="628650" marR="0" lvl="4" indent="-171450">
              <a:lnSpc>
                <a:spcPct val="114000"/>
              </a:lnSpc>
              <a:spcBef>
                <a:spcPts val="0"/>
              </a:spcBef>
              <a:buFont typeface="Arial" panose="020B0604020202020204" pitchFamily="34" charset="0"/>
              <a:buChar char="•"/>
            </a:pPr>
            <a:r>
              <a:rPr lang="en-US" sz="1200" i="0" dirty="0">
                <a:solidFill>
                  <a:schemeClr val="bg1"/>
                </a:solidFill>
                <a:latin typeface="Source Sans Pro"/>
                <a:ea typeface="Source Sans Pro"/>
              </a:rPr>
              <a:t>More millennials with children in elementary school</a:t>
            </a:r>
          </a:p>
          <a:p>
            <a:pPr marL="628650" lvl="4" indent="-171450">
              <a:lnSpc>
                <a:spcPct val="114000"/>
              </a:lnSpc>
              <a:buFont typeface="Arial" panose="020B0604020202020204" pitchFamily="34" charset="0"/>
              <a:buChar char="•"/>
            </a:pPr>
            <a:r>
              <a:rPr lang="en-US" sz="1200" i="0" dirty="0">
                <a:solidFill>
                  <a:schemeClr val="bg1"/>
                </a:solidFill>
                <a:latin typeface="Source Sans Pro"/>
                <a:ea typeface="Source Sans Pro"/>
              </a:rPr>
              <a:t>They’re sociable and they engage with their kids daily</a:t>
            </a:r>
            <a:endParaRPr lang="en-US" sz="1200" i="0" dirty="0">
              <a:solidFill>
                <a:schemeClr val="bg1"/>
              </a:solidFill>
              <a:latin typeface="Source Sans Pro" panose="020B0503030403020204" pitchFamily="34" charset="0"/>
              <a:ea typeface="Source Sans Pro"/>
            </a:endParaRPr>
          </a:p>
          <a:p>
            <a:pPr marL="628650" lvl="4" indent="-171450">
              <a:lnSpc>
                <a:spcPct val="114000"/>
              </a:lnSpc>
              <a:buFont typeface="Arial" panose="020B0604020202020204" pitchFamily="34" charset="0"/>
              <a:buChar char="•"/>
            </a:pPr>
            <a:r>
              <a:rPr lang="en-US" sz="1200" i="0" dirty="0">
                <a:solidFill>
                  <a:schemeClr val="bg1"/>
                </a:solidFill>
                <a:latin typeface="Source Sans Pro"/>
                <a:ea typeface="Source Sans Pro"/>
              </a:rPr>
              <a:t>More motivated to make a difference in their children’s school and advocate for children’s issues</a:t>
            </a:r>
            <a:endParaRPr lang="en-US" sz="1200" i="0" dirty="0">
              <a:solidFill>
                <a:schemeClr val="bg1"/>
              </a:solidFill>
              <a:latin typeface="Source Sans Pro" panose="020B0503030403020204" pitchFamily="34" charset="0"/>
              <a:ea typeface="Source Sans Pro"/>
            </a:endParaRPr>
          </a:p>
          <a:p>
            <a:pPr marL="628650" lvl="4" indent="-171450">
              <a:lnSpc>
                <a:spcPct val="114000"/>
              </a:lnSpc>
              <a:buFont typeface="Arial" panose="020B0604020202020204" pitchFamily="34" charset="0"/>
              <a:buChar char="•"/>
            </a:pPr>
            <a:r>
              <a:rPr lang="en-US" sz="1200" i="0" dirty="0">
                <a:solidFill>
                  <a:schemeClr val="bg1"/>
                </a:solidFill>
                <a:latin typeface="Source Sans Pro"/>
                <a:ea typeface="Source Sans Pro"/>
              </a:rPr>
              <a:t>They face many barriers related to a lack of time, but they also have a desire to be involved in other ways</a:t>
            </a:r>
            <a:endParaRPr lang="en-US" sz="1200" i="0" dirty="0">
              <a:solidFill>
                <a:schemeClr val="bg1"/>
              </a:solidFill>
              <a:latin typeface="Source Sans Pro" panose="020B0503030403020204" pitchFamily="34" charset="0"/>
              <a:ea typeface="Source Sans Pro"/>
            </a:endParaRPr>
          </a:p>
          <a:p>
            <a:endParaRPr lang="en-US" b="1"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chemeClr val="bg1"/>
              </a:solidFill>
              <a:latin typeface="Source Sans Pro"/>
              <a:ea typeface="Source Sans Pro"/>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chemeClr val="bg1"/>
              </a:solidFill>
              <a:latin typeface="Source Sans Pro" panose="020B0503030403020204" pitchFamily="34" charset="0"/>
            </a:endParaRPr>
          </a:p>
          <a:p>
            <a:pPr marL="628650" lvl="1"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47DEC93D-B221-334F-B283-E5D00FF71705}" type="slidenum">
              <a:rPr lang="en-US" smtClean="0"/>
              <a:t>12</a:t>
            </a:fld>
            <a:endParaRPr lang="en-US" dirty="0"/>
          </a:p>
        </p:txBody>
      </p:sp>
    </p:spTree>
    <p:extLst>
      <p:ext uri="{BB962C8B-B14F-4D97-AF65-F5344CB8AC3E}">
        <p14:creationId xmlns:p14="http://schemas.microsoft.com/office/powerpoint/2010/main" val="99781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Jackeline Stewart</a:t>
            </a:r>
          </a:p>
          <a:p>
            <a:pPr marL="0" indent="0">
              <a:buFont typeface="Arial" pitchFamily="34" charset="0"/>
              <a:buNone/>
            </a:pPr>
            <a:endParaRPr lang="en-US" b="0" dirty="0"/>
          </a:p>
          <a:p>
            <a:r>
              <a:rPr lang="en-US" b="1" dirty="0"/>
              <a:t>Script:</a:t>
            </a:r>
          </a:p>
          <a:p>
            <a:pPr marL="230188" marR="0" lvl="3"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sz="1200" i="0" dirty="0">
                <a:solidFill>
                  <a:schemeClr val="tx1">
                    <a:lumMod val="85000"/>
                    <a:lumOff val="15000"/>
                  </a:schemeClr>
                </a:solidFill>
                <a:latin typeface="Source Sans Pro" panose="020B0503030403020204" pitchFamily="34" charset="0"/>
              </a:rPr>
              <a:t>Our Busy Multi Taskers are active and present in their schools, but time constraints and many activities compete for their time </a:t>
            </a:r>
          </a:p>
          <a:p>
            <a:pPr marL="230188" marR="0" lvl="3"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sz="1200" i="0" dirty="0">
                <a:solidFill>
                  <a:schemeClr val="tx1">
                    <a:lumMod val="85000"/>
                    <a:lumOff val="15000"/>
                  </a:schemeClr>
                </a:solidFill>
                <a:latin typeface="Source Sans Pro" panose="020B0503030403020204" pitchFamily="34" charset="0"/>
              </a:rPr>
              <a:t>They are mostly likely to be female and white parents living in suburban communities</a:t>
            </a:r>
          </a:p>
          <a:p>
            <a:pPr marL="230188" marR="0" lvl="3" indent="-17145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1200" i="0" dirty="0">
                <a:solidFill>
                  <a:schemeClr val="tx1">
                    <a:lumMod val="85000"/>
                    <a:lumOff val="15000"/>
                  </a:schemeClr>
                </a:solidFill>
                <a:latin typeface="Source Sans Pro" panose="020B0503030403020204" pitchFamily="34" charset="0"/>
              </a:rPr>
              <a:t>They work full-time but a large portion are homemakers</a:t>
            </a:r>
          </a:p>
          <a:p>
            <a:pPr marL="230188" marR="0" lvl="3" indent="-17145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1200" i="0" dirty="0">
                <a:solidFill>
                  <a:schemeClr val="tx1">
                    <a:lumMod val="85000"/>
                    <a:lumOff val="15000"/>
                  </a:schemeClr>
                </a:solidFill>
                <a:latin typeface="Source Sans Pro" panose="020B0503030403020204" pitchFamily="34" charset="0"/>
              </a:rPr>
              <a:t>Their children tend to begin falling into older grades, moving into Middle and High School</a:t>
            </a:r>
          </a:p>
          <a:p>
            <a:pPr marL="230188" marR="0" lvl="3" indent="-17145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1200" i="0" dirty="0">
                <a:solidFill>
                  <a:schemeClr val="tx1">
                    <a:lumMod val="85000"/>
                    <a:lumOff val="15000"/>
                  </a:schemeClr>
                </a:solidFill>
                <a:latin typeface="Source Sans Pro" panose="020B0503030403020204" pitchFamily="34" charset="0"/>
              </a:rPr>
              <a:t>They have a high presence and participation in their school already</a:t>
            </a:r>
          </a:p>
          <a:p>
            <a:pPr marL="230188" marR="0" lvl="3" indent="-17145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1200" i="0" dirty="0">
                <a:solidFill>
                  <a:schemeClr val="tx1">
                    <a:lumMod val="85000"/>
                    <a:lumOff val="15000"/>
                  </a:schemeClr>
                </a:solidFill>
                <a:latin typeface="Source Sans Pro" panose="020B0503030403020204" pitchFamily="34" charset="0"/>
              </a:rPr>
              <a:t>Several activities are competing for their time</a:t>
            </a:r>
          </a:p>
          <a:p>
            <a:pPr marL="230188" marR="0" lvl="3" indent="-17145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1200" i="0" dirty="0">
                <a:solidFill>
                  <a:schemeClr val="tx1">
                    <a:lumMod val="85000"/>
                    <a:lumOff val="15000"/>
                  </a:schemeClr>
                </a:solidFill>
                <a:latin typeface="Source Sans Pro" panose="020B0503030403020204" pitchFamily="34" charset="0"/>
              </a:rPr>
              <a:t>Their greatest motivators relate to wanting to form a relationship with educators </a:t>
            </a:r>
          </a:p>
          <a:p>
            <a:pPr marL="230188" marR="0" lvl="3" indent="-17145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1200" i="0" dirty="0">
                <a:solidFill>
                  <a:schemeClr val="tx1">
                    <a:lumMod val="85000"/>
                    <a:lumOff val="15000"/>
                  </a:schemeClr>
                </a:solidFill>
                <a:latin typeface="Source Sans Pro" panose="020B0503030403020204" pitchFamily="34" charset="0"/>
              </a:rPr>
              <a:t>They are less familiar with PTA and are unsure of its future value</a:t>
            </a:r>
          </a:p>
          <a:p>
            <a:pPr marL="230188" marR="0" lvl="3" indent="-17145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1200" i="0" dirty="0">
                <a:solidFill>
                  <a:schemeClr val="tx1">
                    <a:lumMod val="85000"/>
                    <a:lumOff val="15000"/>
                  </a:schemeClr>
                </a:solidFill>
                <a:latin typeface="Source Sans Pro" panose="020B0503030403020204" pitchFamily="34" charset="0"/>
              </a:rPr>
              <a:t>They want to make a difference and are engaged but need direction on how PTA can help</a:t>
            </a:r>
            <a:endParaRPr kumimoji="0" lang="en-US" sz="1200" b="0" i="0" u="none" strike="noStrike" kern="1200" cap="none" spc="0" normalizeH="0" baseline="0" noProof="0" dirty="0">
              <a:ln>
                <a:noFill/>
              </a:ln>
              <a:solidFill>
                <a:schemeClr val="tx1">
                  <a:lumMod val="85000"/>
                  <a:lumOff val="15000"/>
                </a:schemeClr>
              </a:solidFill>
              <a:effectLst/>
              <a:uLnTx/>
              <a:uFillTx/>
              <a:latin typeface="Source Sans Pro" panose="020B0503030403020204" pitchFamily="34" charset="0"/>
              <a:ea typeface="+mn-ea"/>
              <a:cs typeface="+mn-cs"/>
            </a:endParaRPr>
          </a:p>
          <a:p>
            <a:endParaRPr lang="en-US" b="1"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chemeClr val="bg1"/>
              </a:solidFill>
              <a:latin typeface="Source Sans Pro"/>
              <a:ea typeface="Source Sans Pro"/>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chemeClr val="bg1"/>
              </a:solidFill>
              <a:latin typeface="Source Sans Pro" panose="020B0503030403020204" pitchFamily="34" charset="0"/>
            </a:endParaRPr>
          </a:p>
          <a:p>
            <a:pPr marL="628650" lvl="1"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47DEC93D-B221-334F-B283-E5D00FF71705}" type="slidenum">
              <a:rPr lang="en-US" smtClean="0"/>
              <a:t>13</a:t>
            </a:fld>
            <a:endParaRPr lang="en-US" dirty="0"/>
          </a:p>
        </p:txBody>
      </p:sp>
    </p:spTree>
    <p:extLst>
      <p:ext uri="{BB962C8B-B14F-4D97-AF65-F5344CB8AC3E}">
        <p14:creationId xmlns:p14="http://schemas.microsoft.com/office/powerpoint/2010/main" val="1116660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Jackeline Stewart</a:t>
            </a:r>
          </a:p>
          <a:p>
            <a:pPr marL="0" indent="0">
              <a:buFont typeface="Arial" pitchFamily="34" charset="0"/>
              <a:buNone/>
            </a:pPr>
            <a:endParaRPr lang="en-US" b="0" dirty="0"/>
          </a:p>
          <a:p>
            <a:r>
              <a:rPr lang="en-US" b="1" dirty="0"/>
              <a:t>Script:</a:t>
            </a:r>
          </a:p>
          <a:p>
            <a:pPr marL="229870" lvl="3" indent="-171450">
              <a:lnSpc>
                <a:spcPct val="107000"/>
              </a:lnSpc>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chemeClr val="tx1">
                    <a:lumMod val="85000"/>
                    <a:lumOff val="15000"/>
                  </a:schemeClr>
                </a:solidFill>
                <a:effectLst/>
                <a:uLnTx/>
                <a:uFillTx/>
                <a:latin typeface="Source Sans Pro"/>
                <a:ea typeface="Source Sans Pro"/>
              </a:rPr>
              <a:t>Skeptical Potentials are</a:t>
            </a:r>
            <a:r>
              <a:rPr lang="en-US" sz="1200" i="0" dirty="0">
                <a:solidFill>
                  <a:schemeClr val="tx1">
                    <a:lumMod val="85000"/>
                    <a:lumOff val="15000"/>
                  </a:schemeClr>
                </a:solidFill>
                <a:latin typeface="Source Sans Pro"/>
                <a:ea typeface="Source Sans Pro"/>
              </a:rPr>
              <a:t> most likely to be Hispanic and a large portion of African American parents </a:t>
            </a:r>
            <a:endParaRPr lang="en-US" sz="1200" i="0" dirty="0">
              <a:solidFill>
                <a:schemeClr val="tx1">
                  <a:lumMod val="85000"/>
                  <a:lumOff val="15000"/>
                </a:schemeClr>
              </a:solidFill>
              <a:latin typeface="Source Sans Pro" panose="020B0503030403020204" pitchFamily="34" charset="0"/>
              <a:ea typeface="Source Sans Pro"/>
            </a:endParaRPr>
          </a:p>
          <a:p>
            <a:pPr marL="229870" lvl="3" indent="-171450">
              <a:lnSpc>
                <a:spcPct val="107000"/>
              </a:lnSpc>
              <a:spcAft>
                <a:spcPts val="600"/>
              </a:spcAft>
              <a:buFont typeface="Arial" panose="020B0604020202020204" pitchFamily="34" charset="0"/>
              <a:buChar char="•"/>
              <a:defRPr/>
            </a:pPr>
            <a:r>
              <a:rPr lang="en-US" sz="1200" i="0" dirty="0">
                <a:solidFill>
                  <a:schemeClr val="tx1">
                    <a:lumMod val="85000"/>
                    <a:lumOff val="15000"/>
                  </a:schemeClr>
                </a:solidFill>
                <a:latin typeface="Source Sans Pro"/>
                <a:ea typeface="Source Sans Pro"/>
              </a:rPr>
              <a:t>They are slightly older with older children in Middle and High School</a:t>
            </a:r>
            <a:endParaRPr lang="en-US" sz="1200" i="0" dirty="0">
              <a:solidFill>
                <a:schemeClr val="tx1">
                  <a:lumMod val="85000"/>
                  <a:lumOff val="15000"/>
                </a:schemeClr>
              </a:solidFill>
              <a:latin typeface="Source Sans Pro" panose="020B0503030403020204" pitchFamily="34" charset="0"/>
              <a:ea typeface="Source Sans Pro" panose="020B0503030403020204" pitchFamily="34" charset="0"/>
            </a:endParaRPr>
          </a:p>
          <a:p>
            <a:pPr marL="229870" lvl="3" indent="-171450">
              <a:lnSpc>
                <a:spcPct val="107000"/>
              </a:lnSpc>
              <a:spcAft>
                <a:spcPts val="600"/>
              </a:spcAft>
              <a:buFont typeface="Arial" panose="020B0604020202020204" pitchFamily="34" charset="0"/>
              <a:buChar char="•"/>
              <a:defRPr/>
            </a:pPr>
            <a:r>
              <a:rPr lang="en-US" sz="1200" i="0" dirty="0">
                <a:solidFill>
                  <a:schemeClr val="tx1">
                    <a:lumMod val="85000"/>
                    <a:lumOff val="15000"/>
                  </a:schemeClr>
                </a:solidFill>
                <a:latin typeface="Source Sans Pro"/>
                <a:ea typeface="Source Sans Pro"/>
              </a:rPr>
              <a:t>More likely to rate the school’s ability to involve them as just fair or even poor</a:t>
            </a:r>
            <a:endParaRPr lang="en-US" sz="1200" i="0" dirty="0">
              <a:solidFill>
                <a:schemeClr val="tx1">
                  <a:lumMod val="85000"/>
                  <a:lumOff val="15000"/>
                </a:schemeClr>
              </a:solidFill>
              <a:latin typeface="Source Sans Pro" panose="020B0503030403020204" pitchFamily="34" charset="0"/>
              <a:ea typeface="Source Sans Pro"/>
            </a:endParaRPr>
          </a:p>
          <a:p>
            <a:pPr marL="229870" lvl="3" indent="-171450">
              <a:lnSpc>
                <a:spcPct val="107000"/>
              </a:lnSpc>
              <a:spcAft>
                <a:spcPts val="600"/>
              </a:spcAft>
              <a:buFont typeface="Arial" panose="020B0604020202020204" pitchFamily="34" charset="0"/>
              <a:buChar char="•"/>
              <a:defRPr/>
            </a:pPr>
            <a:r>
              <a:rPr lang="en-US" sz="1200" i="0" dirty="0">
                <a:solidFill>
                  <a:schemeClr val="tx1">
                    <a:lumMod val="85000"/>
                    <a:lumOff val="15000"/>
                  </a:schemeClr>
                </a:solidFill>
                <a:latin typeface="Source Sans Pro"/>
                <a:ea typeface="Source Sans Pro"/>
              </a:rPr>
              <a:t>Consider themselves outspoken but are not as likely to view themselves as sociable </a:t>
            </a:r>
            <a:endParaRPr lang="en-US" sz="1200" i="0" dirty="0">
              <a:solidFill>
                <a:schemeClr val="tx1">
                  <a:lumMod val="85000"/>
                  <a:lumOff val="15000"/>
                </a:schemeClr>
              </a:solidFill>
              <a:latin typeface="Source Sans Pro" panose="020B0503030403020204" pitchFamily="34" charset="0"/>
              <a:ea typeface="Source Sans Pro"/>
            </a:endParaRPr>
          </a:p>
          <a:p>
            <a:pPr marL="229870" lvl="3" indent="-171450">
              <a:lnSpc>
                <a:spcPct val="107000"/>
              </a:lnSpc>
              <a:spcAft>
                <a:spcPts val="600"/>
              </a:spcAft>
              <a:buFont typeface="Arial" panose="020B0604020202020204" pitchFamily="34" charset="0"/>
              <a:buChar char="•"/>
              <a:defRPr/>
            </a:pPr>
            <a:r>
              <a:rPr lang="en-US" sz="1200" i="0" dirty="0">
                <a:solidFill>
                  <a:schemeClr val="tx1">
                    <a:lumMod val="85000"/>
                    <a:lumOff val="15000"/>
                  </a:schemeClr>
                </a:solidFill>
                <a:latin typeface="Source Sans Pro"/>
                <a:ea typeface="Source Sans Pro"/>
              </a:rPr>
              <a:t>They are more interested in talking to other parents at their school but worry they don’t know other parents well enough, preventing them from being more involved </a:t>
            </a:r>
            <a:endParaRPr lang="en-US" sz="1200" i="0" dirty="0">
              <a:solidFill>
                <a:schemeClr val="tx1">
                  <a:lumMod val="85000"/>
                  <a:lumOff val="15000"/>
                </a:schemeClr>
              </a:solidFill>
              <a:latin typeface="Source Sans Pro" panose="020B0503030403020204" pitchFamily="34" charset="0"/>
              <a:ea typeface="Source Sans Pro"/>
            </a:endParaRPr>
          </a:p>
          <a:p>
            <a:pPr marL="229870" lvl="3" indent="-171450">
              <a:lnSpc>
                <a:spcPct val="107000"/>
              </a:lnSpc>
              <a:spcAft>
                <a:spcPts val="600"/>
              </a:spcAft>
              <a:buFont typeface="Arial" panose="020B0604020202020204" pitchFamily="34" charset="0"/>
              <a:buChar char="•"/>
              <a:defRPr/>
            </a:pPr>
            <a:r>
              <a:rPr lang="en-US" sz="1200" i="0" dirty="0">
                <a:solidFill>
                  <a:schemeClr val="tx1">
                    <a:lumMod val="85000"/>
                    <a:lumOff val="15000"/>
                  </a:schemeClr>
                </a:solidFill>
                <a:latin typeface="Source Sans Pro"/>
                <a:ea typeface="Source Sans Pro"/>
              </a:rPr>
              <a:t>Show strong interest in making a difference in child advocacy issues </a:t>
            </a:r>
            <a:endParaRPr lang="en-US" sz="1200" i="0" dirty="0">
              <a:solidFill>
                <a:schemeClr val="tx1">
                  <a:lumMod val="85000"/>
                  <a:lumOff val="15000"/>
                </a:schemeClr>
              </a:solidFill>
              <a:latin typeface="Source Sans Pro" panose="020B0503030403020204" pitchFamily="34" charset="0"/>
              <a:ea typeface="Source Sans Pro"/>
            </a:endParaRPr>
          </a:p>
          <a:p>
            <a:endParaRPr lang="en-US" b="1"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chemeClr val="bg1"/>
              </a:solidFill>
              <a:latin typeface="Source Sans Pro"/>
              <a:ea typeface="Source Sans Pro"/>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chemeClr val="bg1"/>
              </a:solidFill>
              <a:latin typeface="Source Sans Pro" panose="020B0503030403020204" pitchFamily="34" charset="0"/>
            </a:endParaRPr>
          </a:p>
          <a:p>
            <a:pPr marL="628650" lvl="1"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47DEC93D-B221-334F-B283-E5D00FF71705}" type="slidenum">
              <a:rPr lang="en-US" smtClean="0"/>
              <a:t>14</a:t>
            </a:fld>
            <a:endParaRPr lang="en-US" dirty="0"/>
          </a:p>
        </p:txBody>
      </p:sp>
    </p:spTree>
    <p:extLst>
      <p:ext uri="{BB962C8B-B14F-4D97-AF65-F5344CB8AC3E}">
        <p14:creationId xmlns:p14="http://schemas.microsoft.com/office/powerpoint/2010/main" val="1686977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Jackeline Stewart</a:t>
            </a:r>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b="0" dirty="0"/>
              <a:t>From our research, we identified the following key insights that helped guide our campaign development.</a:t>
            </a:r>
          </a:p>
          <a:p>
            <a:pPr marL="171450" indent="-171450">
              <a:buFont typeface="Arial" panose="020B0604020202020204" pitchFamily="34" charset="0"/>
              <a:buChar char="•"/>
            </a:pPr>
            <a:r>
              <a:rPr lang="en-US" b="1" dirty="0"/>
              <a:t>No Explicit Ask to Join</a:t>
            </a:r>
            <a:endParaRPr lang="en-US" b="0" dirty="0"/>
          </a:p>
          <a:p>
            <a:pPr marL="628650" lvl="1" indent="-171450">
              <a:buFont typeface="Arial" panose="020B0604020202020204" pitchFamily="34" charset="0"/>
              <a:buChar char="•"/>
            </a:pPr>
            <a:r>
              <a:rPr lang="en-US" b="0" dirty="0"/>
              <a:t>That’s right – potential members said a top barrier to joining PTA was simply that </a:t>
            </a:r>
            <a:r>
              <a:rPr lang="en-US" b="1" dirty="0"/>
              <a:t>they were never asked to join</a:t>
            </a:r>
            <a:r>
              <a:rPr lang="en-US" b="0" dirty="0"/>
              <a:t>, but they were frequently asked to support PTA fundraisers</a:t>
            </a:r>
          </a:p>
          <a:p>
            <a:pPr marL="171450" lvl="0" indent="-171450">
              <a:buFont typeface="Arial" panose="020B0604020202020204" pitchFamily="34" charset="0"/>
              <a:buChar char="•"/>
            </a:pPr>
            <a:r>
              <a:rPr lang="en-US" b="1" dirty="0"/>
              <a:t>Lack of Understanding of the Value of PTA</a:t>
            </a:r>
            <a:endParaRPr lang="en-US" b="0" dirty="0"/>
          </a:p>
          <a:p>
            <a:pPr marL="628650" lvl="1" indent="-171450">
              <a:buFont typeface="Arial" panose="020B0604020202020204" pitchFamily="34" charset="0"/>
              <a:buChar char="•"/>
            </a:pPr>
            <a:r>
              <a:rPr lang="en-US" b="0" dirty="0"/>
              <a:t>Current members had difficulty explaining the role of PTA and how it supports education and curriculum needs, serves as an important advocate for children, or how it builds school community</a:t>
            </a:r>
          </a:p>
          <a:p>
            <a:pPr marL="628650" lvl="1" indent="-171450">
              <a:buFont typeface="Arial" panose="020B0604020202020204" pitchFamily="34" charset="0"/>
              <a:buChar char="•"/>
            </a:pPr>
            <a:r>
              <a:rPr lang="en-US" b="0" dirty="0"/>
              <a:t>They often </a:t>
            </a:r>
            <a:r>
              <a:rPr lang="en-US" b="1" dirty="0"/>
              <a:t>see PTA as a social club </a:t>
            </a:r>
            <a:r>
              <a:rPr lang="en-US" b="0" dirty="0"/>
              <a:t>and did not understand the role of PTA, </a:t>
            </a:r>
            <a:r>
              <a:rPr lang="en-US" b="1" dirty="0"/>
              <a:t>the community it builds between the school and families or see how their dues or fundraising activities directly impacted their child</a:t>
            </a:r>
          </a:p>
          <a:p>
            <a:pPr marL="171450" lvl="0" indent="-171450">
              <a:buFont typeface="Arial" panose="020B0604020202020204" pitchFamily="34" charset="0"/>
              <a:buChar char="•"/>
            </a:pPr>
            <a:r>
              <a:rPr lang="en-US" b="1" dirty="0"/>
              <a:t>Confusion About What PTA Membership Means</a:t>
            </a:r>
            <a:endParaRPr lang="en-US" b="0" dirty="0"/>
          </a:p>
          <a:p>
            <a:pPr marL="628650" lvl="1" indent="-171450">
              <a:buFont typeface="Arial" panose="020B0604020202020204" pitchFamily="34" charset="0"/>
              <a:buChar char="•"/>
            </a:pPr>
            <a:r>
              <a:rPr lang="en-US" b="0" dirty="0"/>
              <a:t>Our research found that people were not even sure if they were members! </a:t>
            </a:r>
          </a:p>
          <a:p>
            <a:pPr marL="628650" lvl="1" indent="-171450">
              <a:buFont typeface="Arial" panose="020B0604020202020204" pitchFamily="34" charset="0"/>
              <a:buChar char="•"/>
            </a:pPr>
            <a:r>
              <a:rPr lang="en-US" b="0" dirty="0"/>
              <a:t>Specifically, they felt that </a:t>
            </a:r>
            <a:r>
              <a:rPr lang="en-US" b="1" dirty="0"/>
              <a:t>PTA membership is confusing, inconsistent and not universally understood</a:t>
            </a:r>
            <a:r>
              <a:rPr lang="en-US" b="0" dirty="0"/>
              <a:t> – and most interpreted it as </a:t>
            </a:r>
            <a:r>
              <a:rPr lang="en-US" b="1" dirty="0"/>
              <a:t>time consuming</a:t>
            </a:r>
            <a:r>
              <a:rPr lang="en-US" b="0" dirty="0"/>
              <a:t> with volunteering and attending meetings being requirements of membership</a:t>
            </a:r>
          </a:p>
          <a:p>
            <a:pPr marL="171450" lvl="0" indent="-171450">
              <a:buFont typeface="Arial" panose="020B0604020202020204" pitchFamily="34" charset="0"/>
              <a:buChar char="•"/>
            </a:pPr>
            <a:r>
              <a:rPr lang="en-US" b="1" dirty="0"/>
              <a:t>Not Welcoming to All Types of Families</a:t>
            </a:r>
            <a:endParaRPr lang="en-US" b="0" dirty="0"/>
          </a:p>
          <a:p>
            <a:pPr marL="628650" lvl="1" indent="-171450">
              <a:buFont typeface="Arial" panose="020B0604020202020204" pitchFamily="34" charset="0"/>
              <a:buChar char="•"/>
            </a:pPr>
            <a:r>
              <a:rPr lang="en-US" b="0" dirty="0"/>
              <a:t>Parents would like to see a more </a:t>
            </a:r>
            <a:r>
              <a:rPr lang="en-US" b="1" dirty="0"/>
              <a:t>diverse PTA membership base</a:t>
            </a:r>
            <a:r>
              <a:rPr lang="en-US" b="0" dirty="0"/>
              <a:t>, representative of our growing multicultural communities, to reflect an inclusive and welcoming school community.</a:t>
            </a:r>
          </a:p>
          <a:p>
            <a:pPr marL="171450" lvl="0" indent="-171450">
              <a:buFont typeface="Arial" panose="020B0604020202020204" pitchFamily="34" charset="0"/>
              <a:buChar char="•"/>
            </a:pPr>
            <a:r>
              <a:rPr lang="en-US" b="1" dirty="0"/>
              <a:t>Everyone is Interested, Once The Understand the Role of PTA</a:t>
            </a:r>
            <a:endParaRPr lang="en-US" b="0" dirty="0"/>
          </a:p>
          <a:p>
            <a:pPr marL="628650" lvl="1" indent="-171450">
              <a:buFont typeface="Arial" panose="020B0604020202020204" pitchFamily="34" charset="0"/>
              <a:buChar char="•"/>
            </a:pPr>
            <a:r>
              <a:rPr lang="en-US" b="0" dirty="0"/>
              <a:t>The research also uncovered that while PTA is engaging everyone at the school, particular audiences – including </a:t>
            </a:r>
            <a:r>
              <a:rPr lang="en-US" b="1" dirty="0"/>
              <a:t>multicultural families, younger parents and fathers – are especially interested in PTA’s impact and getting involved</a:t>
            </a:r>
            <a:r>
              <a:rPr lang="en-US" b="0" dirty="0"/>
              <a:t> in their child’s education</a:t>
            </a:r>
            <a:endParaRPr lang="en-US" b="1" dirty="0"/>
          </a:p>
          <a:p>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15</a:t>
            </a:fld>
            <a:endParaRPr lang="en-US" dirty="0"/>
          </a:p>
        </p:txBody>
      </p:sp>
    </p:spTree>
    <p:extLst>
      <p:ext uri="{BB962C8B-B14F-4D97-AF65-F5344CB8AC3E}">
        <p14:creationId xmlns:p14="http://schemas.microsoft.com/office/powerpoint/2010/main" val="4184785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r>
              <a:rPr lang="en-US" b="1" baseline="0" dirty="0"/>
              <a:t> for Section 3 (slides 16 – 18)</a:t>
            </a:r>
            <a:r>
              <a:rPr lang="en-US" b="1" dirty="0"/>
              <a:t>: </a:t>
            </a:r>
            <a:r>
              <a:rPr lang="en-US" b="0" dirty="0"/>
              <a:t>4 minutes</a:t>
            </a:r>
            <a:endParaRPr lang="en-US" b="1" dirty="0"/>
          </a:p>
          <a:p>
            <a:endParaRPr lang="en-US" b="1" dirty="0"/>
          </a:p>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To achieve these goals, we developed a creative campaign that will motivate and drive PTA membership – new membership and renewals. </a:t>
            </a:r>
          </a:p>
          <a:p>
            <a:pPr marL="171450" indent="-171450">
              <a:buFont typeface="Arial" panose="020B0604020202020204" pitchFamily="34" charset="0"/>
              <a:buChar char="•"/>
            </a:pPr>
            <a:r>
              <a:rPr lang="en-US" dirty="0"/>
              <a:t>To do that, we have move from the perceptions of a cliquish, social club and highlight the value and impact of PTA and that membership involves as much or as little time as you have to offer</a:t>
            </a:r>
          </a:p>
          <a:p>
            <a:pPr marL="171450" indent="-171450">
              <a:buFont typeface="Arial" panose="020B0604020202020204" pitchFamily="34" charset="0"/>
              <a:buChar char="•"/>
            </a:pPr>
            <a:r>
              <a:rPr lang="en-US" b="0" i="0" dirty="0"/>
              <a:t>Finally, we know that successful membership recruitment activities and events vary from to school to school, so we built the campaign to bolster your existing membership activities</a:t>
            </a:r>
            <a:endParaRPr lang="en-US" dirty="0"/>
          </a:p>
          <a:p>
            <a:endParaRPr lang="en-US" dirty="0"/>
          </a:p>
        </p:txBody>
      </p:sp>
      <p:sp>
        <p:nvSpPr>
          <p:cNvPr id="4" name="Slide Number Placeholder 3"/>
          <p:cNvSpPr>
            <a:spLocks noGrp="1"/>
          </p:cNvSpPr>
          <p:nvPr>
            <p:ph type="sldNum" sz="quarter" idx="10"/>
          </p:nvPr>
        </p:nvSpPr>
        <p:spPr/>
        <p:txBody>
          <a:bodyPr/>
          <a:lstStyle/>
          <a:p>
            <a:fld id="{9F8EFAAC-9254-BE4A-8403-707B88908A07}" type="slidenum">
              <a:rPr lang="en-US" smtClean="0"/>
              <a:pPr/>
              <a:t>16</a:t>
            </a:fld>
            <a:endParaRPr lang="en-US" dirty="0"/>
          </a:p>
        </p:txBody>
      </p:sp>
    </p:spTree>
    <p:extLst>
      <p:ext uri="{BB962C8B-B14F-4D97-AF65-F5344CB8AC3E}">
        <p14:creationId xmlns:p14="http://schemas.microsoft.com/office/powerpoint/2010/main" val="231342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Note:</a:t>
            </a:r>
            <a:endParaRPr lang="en-US" b="0" dirty="0"/>
          </a:p>
          <a:p>
            <a:pPr marL="171450" indent="-171450">
              <a:buFont typeface="Arial" panose="020B0604020202020204" pitchFamily="34" charset="0"/>
              <a:buChar char="•"/>
            </a:pPr>
            <a:r>
              <a:rPr lang="en-US" b="0" dirty="0"/>
              <a:t>Boxes will disappear and reveal a key element of our approach informed by the research findings</a:t>
            </a:r>
          </a:p>
          <a:p>
            <a:pPr marL="171450" indent="-171450">
              <a:buFont typeface="Arial" panose="020B0604020202020204" pitchFamily="34" charset="0"/>
              <a:buChar char="•"/>
            </a:pPr>
            <a:r>
              <a:rPr lang="en-US" b="0" dirty="0"/>
              <a:t>New Boxes will appear on a “click”</a:t>
            </a:r>
          </a:p>
          <a:p>
            <a:pPr marL="171450" indent="-171450">
              <a:buFont typeface="Arial" panose="020B0604020202020204" pitchFamily="34" charset="0"/>
              <a:buChar char="•"/>
            </a:pPr>
            <a:endParaRPr lang="en-US" b="1" dirty="0"/>
          </a:p>
          <a:p>
            <a:r>
              <a:rPr lang="en-US" b="1" dirty="0"/>
              <a:t>Presenter: </a:t>
            </a:r>
            <a:r>
              <a:rPr lang="en-US" b="0" dirty="0"/>
              <a:t>Amy Fox</a:t>
            </a:r>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With the research findings as our foundation, our goal was to develop a membership campaign that addressed several key issues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many people we surveyed said that they are frequently asked to contribute to PTA, but not asked to join </a:t>
            </a:r>
          </a:p>
          <a:p>
            <a:pPr marL="628650" lvl="1" indent="-171450">
              <a:buFont typeface="Arial" panose="020B0604020202020204" pitchFamily="34" charset="0"/>
              <a:buChar char="•"/>
            </a:pPr>
            <a:r>
              <a:rPr lang="en-US" dirty="0"/>
              <a:t>Therefore, we need to make sure that the ask to join PTA is clear and direct – so that no one can say they weren’t ever asked to join</a:t>
            </a:r>
          </a:p>
          <a:p>
            <a:pPr marL="628650" lvl="1" indent="-171450">
              <a:buFont typeface="Arial" panose="020B0604020202020204" pitchFamily="34" charset="0"/>
              <a:buChar char="•"/>
            </a:pPr>
            <a:r>
              <a:rPr lang="en-US" dirty="0"/>
              <a:t>Concisely articulate the value of PTA using actual examples of the work done in individual schools</a:t>
            </a:r>
          </a:p>
          <a:p>
            <a:pPr marL="628650" lvl="1" indent="-171450">
              <a:buFont typeface="Arial" panose="020B0604020202020204" pitchFamily="34" charset="0"/>
              <a:buChar char="•"/>
            </a:pPr>
            <a:r>
              <a:rPr lang="en-US" dirty="0"/>
              <a:t>Clearly explains what membership is – and what it isn’t – directly addressing concerns about requirements for meeting attendance, volunteering and fundraising</a:t>
            </a:r>
          </a:p>
          <a:p>
            <a:pPr marL="628650" lvl="1" indent="-171450">
              <a:buFont typeface="Arial" panose="020B0604020202020204" pitchFamily="34" charset="0"/>
              <a:buChar char="•"/>
            </a:pPr>
            <a:r>
              <a:rPr lang="en-US" dirty="0"/>
              <a:t>Members and non-members are looking for PTA to diversity and reflect the broader community, including better gender parity</a:t>
            </a:r>
          </a:p>
          <a:p>
            <a:pPr marL="628650" lvl="1" indent="-171450">
              <a:buFont typeface="Arial" panose="020B0604020202020204" pitchFamily="34" charset="0"/>
              <a:buChar char="•"/>
            </a:pPr>
            <a:r>
              <a:rPr lang="en-US" dirty="0"/>
              <a:t>We must demonstrate that PTA is for EVERYONE – if you have a child at the school, if you are a teacher, if you are a member of the community, you have a place in PTA</a:t>
            </a:r>
          </a:p>
          <a:p>
            <a:pPr marL="628650" lvl="1" indent="-171450">
              <a:buFont typeface="Arial" panose="020B0604020202020204" pitchFamily="34" charset="0"/>
              <a:buChar char="•"/>
            </a:pPr>
            <a:r>
              <a:rPr lang="en-US" dirty="0"/>
              <a:t>Finally, clearly communicate the impact in real and actionable ways</a:t>
            </a:r>
          </a:p>
          <a:p>
            <a:pPr marL="171450" lvl="0" indent="-171450">
              <a:buFont typeface="Arial" panose="020B0604020202020204" pitchFamily="34" charset="0"/>
              <a:buChar char="•"/>
            </a:pPr>
            <a:r>
              <a:rPr lang="en-US" dirty="0"/>
              <a:t>To achieve these goals, we developed a creative campaign designed to motivate and drive PTA membership </a:t>
            </a:r>
          </a:p>
          <a:p>
            <a:pPr marL="171450" lvl="0" indent="-171450">
              <a:buFont typeface="Arial" panose="020B0604020202020204" pitchFamily="34" charset="0"/>
              <a:buChar char="•"/>
            </a:pPr>
            <a:r>
              <a:rPr lang="en-US" dirty="0"/>
              <a:t>Our campaign approach is constructed to shift perceptions away from “PTA is extra” to “PTA is essential” by clearly showing how PTA specifically helps THEIR child succeed. With that we now introduce PTA’s new campaign approach . . . </a:t>
            </a:r>
          </a:p>
        </p:txBody>
      </p:sp>
      <p:sp>
        <p:nvSpPr>
          <p:cNvPr id="4" name="Slide Number Placeholder 3"/>
          <p:cNvSpPr>
            <a:spLocks noGrp="1"/>
          </p:cNvSpPr>
          <p:nvPr>
            <p:ph type="sldNum" sz="quarter" idx="5"/>
          </p:nvPr>
        </p:nvSpPr>
        <p:spPr/>
        <p:txBody>
          <a:bodyPr/>
          <a:lstStyle/>
          <a:p>
            <a:fld id="{EE429749-3B2F-4443-8963-1CAB883C9E8F}" type="slidenum">
              <a:rPr lang="en-US" smtClean="0"/>
              <a:t>17</a:t>
            </a:fld>
            <a:endParaRPr lang="en-US" dirty="0"/>
          </a:p>
        </p:txBody>
      </p:sp>
    </p:spTree>
    <p:extLst>
      <p:ext uri="{BB962C8B-B14F-4D97-AF65-F5344CB8AC3E}">
        <p14:creationId xmlns:p14="http://schemas.microsoft.com/office/powerpoint/2010/main" val="1307656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PTA is no longer a noun</a:t>
            </a:r>
          </a:p>
          <a:p>
            <a:pPr marL="171450" indent="-171450">
              <a:buFont typeface="Arial" panose="020B0604020202020204" pitchFamily="34" charset="0"/>
              <a:buChar char="•"/>
            </a:pPr>
            <a:r>
              <a:rPr lang="en-US" dirty="0"/>
              <a:t>It’s a verb – an action plan working to support your child’s success</a:t>
            </a:r>
          </a:p>
          <a:p>
            <a:pPr marL="171450" indent="-171450">
              <a:buFont typeface="Arial" panose="020B0604020202020204" pitchFamily="34" charset="0"/>
              <a:buChar char="•"/>
            </a:pPr>
            <a:r>
              <a:rPr lang="en-US" dirty="0"/>
              <a:t>It’s an invitation to every family in every school because we can do more together than we can do apart</a:t>
            </a:r>
          </a:p>
          <a:p>
            <a:pPr marL="171450" indent="-171450">
              <a:buFont typeface="Arial" panose="020B0604020202020204" pitchFamily="34" charset="0"/>
              <a:buChar char="•"/>
            </a:pPr>
            <a:r>
              <a:rPr lang="en-US" dirty="0"/>
              <a:t>There’s no wrong way to PTA – just as long as you’re doing it for your child</a:t>
            </a:r>
          </a:p>
          <a:p>
            <a:pPr marL="171450" indent="-171450">
              <a:buFont typeface="Arial" panose="020B0604020202020204" pitchFamily="34" charset="0"/>
              <a:buChar char="•"/>
            </a:pPr>
            <a:r>
              <a:rPr lang="en-US" dirty="0"/>
              <a:t>You can give money by joining and donating</a:t>
            </a:r>
          </a:p>
          <a:p>
            <a:pPr marL="171450" indent="-171450">
              <a:buFont typeface="Arial" panose="020B0604020202020204" pitchFamily="34" charset="0"/>
              <a:buChar char="•"/>
            </a:pPr>
            <a:r>
              <a:rPr lang="en-US" dirty="0"/>
              <a:t>You can volunteer time and effort</a:t>
            </a:r>
          </a:p>
          <a:p>
            <a:pPr marL="171450" indent="-171450">
              <a:buFont typeface="Arial" panose="020B0604020202020204" pitchFamily="34" charset="0"/>
              <a:buChar char="•"/>
            </a:pPr>
            <a:r>
              <a:rPr lang="en-US" dirty="0"/>
              <a:t>Or you can help grow our strength and presence at the local, state and national level as advocates for improving your child’s education</a:t>
            </a:r>
          </a:p>
          <a:p>
            <a:pPr marL="171450" indent="-171450">
              <a:buFont typeface="Arial" panose="020B0604020202020204" pitchFamily="34" charset="0"/>
              <a:buChar char="•"/>
            </a:pPr>
            <a:r>
              <a:rPr lang="en-US" dirty="0"/>
              <a:t>The new definition of PTA is: to support your child’s potential in one of multiple ways:</a:t>
            </a:r>
          </a:p>
          <a:p>
            <a:pPr marL="628650" lvl="1" indent="-171450">
              <a:buFont typeface="Arial" panose="020B0604020202020204" pitchFamily="34" charset="0"/>
              <a:buChar char="•"/>
            </a:pPr>
            <a:r>
              <a:rPr lang="en-US" dirty="0"/>
              <a:t>To invest for your child’s potential</a:t>
            </a:r>
          </a:p>
          <a:p>
            <a:pPr marL="628650" lvl="1" indent="-171450">
              <a:buFont typeface="Arial" panose="020B0604020202020204" pitchFamily="34" charset="0"/>
              <a:buChar char="•"/>
            </a:pPr>
            <a:r>
              <a:rPr lang="en-US" dirty="0"/>
              <a:t>To volunteer for your child’s potential</a:t>
            </a:r>
          </a:p>
          <a:p>
            <a:pPr marL="628650" lvl="1" indent="-171450">
              <a:buFont typeface="Arial" panose="020B0604020202020204" pitchFamily="34" charset="0"/>
              <a:buChar char="•"/>
            </a:pPr>
            <a:r>
              <a:rPr lang="en-US" dirty="0"/>
              <a:t>To advocate for your child’s potential</a:t>
            </a:r>
          </a:p>
          <a:p>
            <a:pPr marL="171450" indent="-171450">
              <a:buFont typeface="Arial" panose="020B0604020202020204" pitchFamily="34" charset="0"/>
              <a:buChar char="•"/>
            </a:pPr>
            <a:r>
              <a:rPr lang="en-US" dirty="0"/>
              <a:t>So now how do you put this into action? </a:t>
            </a:r>
          </a:p>
          <a:p>
            <a:pPr marL="171450" indent="-171450">
              <a:buFont typeface="Arial" panose="020B0604020202020204" pitchFamily="34" charset="0"/>
              <a:buChar char="•"/>
            </a:pPr>
            <a:r>
              <a:rPr lang="en-US" dirty="0"/>
              <a:t>How do you communicate this concept of PTA being a verb?</a:t>
            </a:r>
          </a:p>
          <a:p>
            <a:pPr marL="171450" indent="-171450">
              <a:buFont typeface="Arial" panose="020B0604020202020204" pitchFamily="34" charset="0"/>
              <a:buChar char="•"/>
            </a:pPr>
            <a:r>
              <a:rPr lang="en-US" dirty="0"/>
              <a:t>What does the campaign actually look like?</a:t>
            </a:r>
          </a:p>
          <a:p>
            <a:pPr marL="171450" indent="-171450">
              <a:buFont typeface="Arial" panose="020B0604020202020204" pitchFamily="34" charset="0"/>
              <a:buChar char="•"/>
            </a:pPr>
            <a:r>
              <a:rPr lang="en-US" dirty="0"/>
              <a:t>We’ll now show how to </a:t>
            </a:r>
            <a:r>
              <a:rPr lang="en-US" i="1" dirty="0"/>
              <a:t>PTA For Your Child</a:t>
            </a:r>
            <a:r>
              <a:rPr lang="en-US" i="0" dirty="0"/>
              <a:t> . . .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18</a:t>
            </a:fld>
            <a:endParaRPr lang="en-US" dirty="0"/>
          </a:p>
        </p:txBody>
      </p:sp>
    </p:spTree>
    <p:extLst>
      <p:ext uri="{BB962C8B-B14F-4D97-AF65-F5344CB8AC3E}">
        <p14:creationId xmlns:p14="http://schemas.microsoft.com/office/powerpoint/2010/main" val="229818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r>
              <a:rPr lang="en-US" b="1" baseline="0" dirty="0"/>
              <a:t> for Section 4 (slides 19 – 30)</a:t>
            </a:r>
            <a:r>
              <a:rPr lang="en-US" b="1" dirty="0"/>
              <a:t>:</a:t>
            </a:r>
            <a:r>
              <a:rPr lang="en-US" b="0" dirty="0"/>
              <a:t> 10 minutes</a:t>
            </a:r>
            <a:endParaRPr lang="en-US" b="1" dirty="0"/>
          </a:p>
          <a:p>
            <a:endParaRPr lang="en-US" dirty="0"/>
          </a:p>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b="0" i="0" dirty="0"/>
              <a:t>The messaging will serve as your guide for how to speak about the value of PTA membership and should be used as the foundation for all membership communications </a:t>
            </a:r>
            <a:endParaRPr lang="en-US" dirty="0"/>
          </a:p>
          <a:p>
            <a:endParaRPr lang="en-US" dirty="0"/>
          </a:p>
        </p:txBody>
      </p:sp>
      <p:sp>
        <p:nvSpPr>
          <p:cNvPr id="4" name="Slide Number Placeholder 3"/>
          <p:cNvSpPr>
            <a:spLocks noGrp="1"/>
          </p:cNvSpPr>
          <p:nvPr>
            <p:ph type="sldNum" sz="quarter" idx="10"/>
          </p:nvPr>
        </p:nvSpPr>
        <p:spPr/>
        <p:txBody>
          <a:bodyPr/>
          <a:lstStyle/>
          <a:p>
            <a:fld id="{9F8EFAAC-9254-BE4A-8403-707B88908A07}" type="slidenum">
              <a:rPr lang="en-US" smtClean="0"/>
              <a:pPr/>
              <a:t>19</a:t>
            </a:fld>
            <a:endParaRPr lang="en-US" dirty="0"/>
          </a:p>
        </p:txBody>
      </p:sp>
    </p:spTree>
    <p:extLst>
      <p:ext uri="{BB962C8B-B14F-4D97-AF65-F5344CB8AC3E}">
        <p14:creationId xmlns:p14="http://schemas.microsoft.com/office/powerpoint/2010/main" val="293134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1" baseline="0" dirty="0"/>
              <a:t> for Section 1 (slides 2 – 5)</a:t>
            </a:r>
            <a:r>
              <a:rPr lang="en-US" b="1" dirty="0"/>
              <a:t>:  </a:t>
            </a:r>
            <a:r>
              <a:rPr lang="en-US" b="0" dirty="0"/>
              <a:t>4 minutes</a:t>
            </a:r>
            <a:endParaRPr lang="en-US" b="1" dirty="0"/>
          </a:p>
          <a:p>
            <a:r>
              <a:rPr lang="en-US" b="1" dirty="0"/>
              <a:t>Presenter: </a:t>
            </a:r>
            <a:r>
              <a:rPr lang="en-US" b="0" dirty="0"/>
              <a:t>LaWanda Toney</a:t>
            </a:r>
            <a:endParaRPr lang="en-US" b="1" dirty="0"/>
          </a:p>
          <a:p>
            <a:endParaRPr lang="en-US" b="1" dirty="0"/>
          </a:p>
          <a:p>
            <a:r>
              <a:rPr lang="en-US" b="1" dirty="0"/>
              <a:t>Script: </a:t>
            </a:r>
            <a:endParaRPr lang="en-US" b="0" dirty="0"/>
          </a:p>
          <a:p>
            <a:pPr marL="171450" indent="-171450">
              <a:buFont typeface="Arial" panose="020B0604020202020204" pitchFamily="34" charset="0"/>
              <a:buChar char="•"/>
            </a:pPr>
            <a:r>
              <a:rPr lang="en-US" b="0" dirty="0"/>
              <a:t>Hello and thank you for participating in this webinar to learn about PTA’s new membership campaign</a:t>
            </a:r>
          </a:p>
          <a:p>
            <a:pPr marL="171450" indent="-171450">
              <a:buFont typeface="Arial" panose="020B0604020202020204" pitchFamily="34" charset="0"/>
              <a:buChar char="•"/>
            </a:pPr>
            <a:r>
              <a:rPr lang="en-US" b="0" dirty="0"/>
              <a:t>I am LaWanda Toney, I am the director of strategic communications for National PTA and I will be leading today’s training along with:</a:t>
            </a:r>
          </a:p>
          <a:p>
            <a:pPr marL="628650" lvl="1" indent="-171450">
              <a:buFont typeface="Arial" panose="020B0604020202020204" pitchFamily="34" charset="0"/>
              <a:buChar char="•"/>
            </a:pPr>
            <a:r>
              <a:rPr lang="en-US" b="0" dirty="0"/>
              <a:t>National PTA President Leslie Boggs</a:t>
            </a:r>
          </a:p>
          <a:p>
            <a:pPr marL="628650" lvl="1" indent="-171450">
              <a:buFont typeface="Arial" panose="020B0604020202020204" pitchFamily="34" charset="0"/>
              <a:buChar char="•"/>
            </a:pPr>
            <a:r>
              <a:rPr lang="en-US" b="0" dirty="0"/>
              <a:t>Two of our communications consultants from Edelman</a:t>
            </a:r>
          </a:p>
          <a:p>
            <a:pPr marL="1085850" lvl="2" indent="-171450">
              <a:buFont typeface="Arial" panose="020B0604020202020204" pitchFamily="34" charset="0"/>
              <a:buChar char="•"/>
            </a:pPr>
            <a:r>
              <a:rPr lang="en-US" b="0" dirty="0"/>
              <a:t>Amy Fox and Jackeline Stewart</a:t>
            </a:r>
          </a:p>
          <a:p>
            <a:pPr marL="171450" lvl="0" indent="-171450">
              <a:buFont typeface="Arial" panose="020B0604020202020204" pitchFamily="34" charset="0"/>
              <a:buChar char="•"/>
            </a:pPr>
            <a:r>
              <a:rPr lang="en-US" b="0" dirty="0"/>
              <a:t>Let’s get started!</a:t>
            </a:r>
            <a:endParaRPr lang="en-US" b="1" dirty="0"/>
          </a:p>
        </p:txBody>
      </p:sp>
      <p:sp>
        <p:nvSpPr>
          <p:cNvPr id="4" name="Slide Number Placeholder 3"/>
          <p:cNvSpPr>
            <a:spLocks noGrp="1"/>
          </p:cNvSpPr>
          <p:nvPr>
            <p:ph type="sldNum" sz="quarter" idx="5"/>
          </p:nvPr>
        </p:nvSpPr>
        <p:spPr/>
        <p:txBody>
          <a:bodyPr/>
          <a:lstStyle/>
          <a:p>
            <a:fld id="{EE429749-3B2F-4443-8963-1CAB883C9E8F}" type="slidenum">
              <a:rPr lang="en-US" smtClean="0"/>
              <a:t>2</a:t>
            </a:fld>
            <a:endParaRPr lang="en-US" dirty="0"/>
          </a:p>
        </p:txBody>
      </p:sp>
    </p:spTree>
    <p:extLst>
      <p:ext uri="{BB962C8B-B14F-4D97-AF65-F5344CB8AC3E}">
        <p14:creationId xmlns:p14="http://schemas.microsoft.com/office/powerpoint/2010/main" val="1604098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Don’t worry I won’t make you read this, but this is an overview of the message framework that we developed and how it all comes together</a:t>
            </a:r>
          </a:p>
          <a:p>
            <a:pPr marL="171450" indent="-171450">
              <a:buFont typeface="Arial" panose="020B0604020202020204" pitchFamily="34" charset="0"/>
              <a:buChar char="•"/>
            </a:pPr>
            <a:r>
              <a:rPr lang="en-US" dirty="0"/>
              <a:t>Our framework is comprised of a theme, an overarching narrative and three supporting message pillars focused on education, advocacy and community and proof of PTA’s work and impact that support each of the message pillars</a:t>
            </a:r>
          </a:p>
          <a:p>
            <a:pPr marL="171450" indent="-171450">
              <a:buFont typeface="Arial" panose="020B0604020202020204" pitchFamily="34" charset="0"/>
              <a:buChar char="•"/>
            </a:pPr>
            <a:r>
              <a:rPr lang="en-US" dirty="0"/>
              <a:t>This framework is included as part of the materials that accompany the membership campaign toolkit</a:t>
            </a:r>
          </a:p>
        </p:txBody>
      </p:sp>
      <p:sp>
        <p:nvSpPr>
          <p:cNvPr id="4" name="Slide Number Placeholder 3"/>
          <p:cNvSpPr>
            <a:spLocks noGrp="1"/>
          </p:cNvSpPr>
          <p:nvPr>
            <p:ph type="sldNum" sz="quarter" idx="5"/>
          </p:nvPr>
        </p:nvSpPr>
        <p:spPr/>
        <p:txBody>
          <a:bodyPr/>
          <a:lstStyle/>
          <a:p>
            <a:fld id="{EE429749-3B2F-4443-8963-1CAB883C9E8F}" type="slidenum">
              <a:rPr lang="en-US" smtClean="0"/>
              <a:t>20</a:t>
            </a:fld>
            <a:endParaRPr lang="en-US" dirty="0"/>
          </a:p>
        </p:txBody>
      </p:sp>
    </p:spTree>
    <p:extLst>
      <p:ext uri="{BB962C8B-B14F-4D97-AF65-F5344CB8AC3E}">
        <p14:creationId xmlns:p14="http://schemas.microsoft.com/office/powerpoint/2010/main" val="4154870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The membership campaign theme is </a:t>
            </a:r>
            <a:r>
              <a:rPr lang="en-US" i="1" dirty="0"/>
              <a:t>PTA For Your Child</a:t>
            </a:r>
            <a:endParaRPr lang="en-US" i="0" dirty="0"/>
          </a:p>
          <a:p>
            <a:pPr marL="171450" indent="-171450">
              <a:buFont typeface="Arial" panose="020B0604020202020204" pitchFamily="34" charset="0"/>
              <a:buChar char="•"/>
            </a:pPr>
            <a:r>
              <a:rPr lang="en-US" dirty="0"/>
              <a:t>The theme is a clear, concise phrase that can be used to motivate and recruit new members and engage existing members</a:t>
            </a:r>
          </a:p>
          <a:p>
            <a:pPr marL="171450" indent="-171450">
              <a:buFont typeface="Arial" panose="020B0604020202020204" pitchFamily="34" charset="0"/>
              <a:buChar char="•"/>
            </a:pPr>
            <a:r>
              <a:rPr lang="en-US" dirty="0"/>
              <a:t>We use the theme to inform the messaging and many of the social media assets</a:t>
            </a:r>
          </a:p>
          <a:p>
            <a:pPr marL="171450" indent="-171450">
              <a:buFont typeface="Arial" panose="020B0604020202020204" pitchFamily="34" charset="0"/>
              <a:buChar char="•"/>
            </a:pPr>
            <a:r>
              <a:rPr lang="en-US" dirty="0"/>
              <a:t>We also will provide ideas on how to swap out “PTA” and replace it with relevant verbs that demonstrate PTAs value, action and impact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21</a:t>
            </a:fld>
            <a:endParaRPr lang="en-US" dirty="0"/>
          </a:p>
        </p:txBody>
      </p:sp>
    </p:spTree>
    <p:extLst>
      <p:ext uri="{BB962C8B-B14F-4D97-AF65-F5344CB8AC3E}">
        <p14:creationId xmlns:p14="http://schemas.microsoft.com/office/powerpoint/2010/main" val="1155601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a:t>
            </a:r>
            <a:r>
              <a:rPr lang="en-US" b="1" baseline="0" dirty="0"/>
              <a:t>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This slide includes a build that will underscore key elements of the messaging contained in the overarching message.</a:t>
            </a:r>
            <a:endParaRPr lang="en-US" b="1" dirty="0"/>
          </a:p>
          <a:p>
            <a:endParaRPr lang="en-US" b="1" dirty="0"/>
          </a:p>
          <a:p>
            <a:r>
              <a:rPr lang="en-US" b="1" dirty="0"/>
              <a:t>Presenter: </a:t>
            </a:r>
            <a:r>
              <a:rPr lang="en-US" b="0" dirty="0"/>
              <a:t>Amy Fox</a:t>
            </a:r>
            <a:endParaRPr lang="en-US" b="1" dirty="0"/>
          </a:p>
          <a:p>
            <a:endParaRPr lang="en-US" b="1" dirty="0"/>
          </a:p>
          <a:p>
            <a:r>
              <a:rPr lang="en-US" b="1" dirty="0"/>
              <a:t>Script:</a:t>
            </a:r>
          </a:p>
          <a:p>
            <a:pPr marL="171450" indent="-171450">
              <a:buFont typeface="Arial" panose="020B0604020202020204" pitchFamily="34" charset="0"/>
              <a:buChar char="•"/>
            </a:pPr>
            <a:r>
              <a:rPr lang="en-US" dirty="0"/>
              <a:t>PTA to support your child</a:t>
            </a:r>
          </a:p>
          <a:p>
            <a:pPr marL="171450" indent="-171450">
              <a:buFont typeface="Arial" panose="020B0604020202020204" pitchFamily="34" charset="0"/>
              <a:buChar char="•"/>
            </a:pPr>
            <a:r>
              <a:rPr lang="en-US" dirty="0"/>
              <a:t>PTA offers all parents and caregivers the opportunity to be engaged in their child’s potential</a:t>
            </a:r>
          </a:p>
          <a:p>
            <a:pPr marL="171450" indent="-171450">
              <a:buFont typeface="Arial" panose="020B0604020202020204" pitchFamily="34" charset="0"/>
              <a:buChar char="•"/>
            </a:pPr>
            <a:r>
              <a:rPr lang="en-US" dirty="0"/>
              <a:t>Being a member of PTA means that you are part of a powerful association and action plan that is focused on programs and initiatives that strengthen your child’s education and the family-school partnership</a:t>
            </a:r>
          </a:p>
          <a:p>
            <a:pPr marL="171450" indent="-171450">
              <a:buFont typeface="Arial" panose="020B0604020202020204" pitchFamily="34" charset="0"/>
              <a:buChar char="•"/>
            </a:pPr>
            <a:r>
              <a:rPr lang="en-US" dirty="0"/>
              <a:t>However you PTA, it’s all an investment in your child</a:t>
            </a:r>
          </a:p>
          <a:p>
            <a:pPr marL="171450" indent="-171450">
              <a:buFont typeface="Arial" panose="020B0604020202020204" pitchFamily="34" charset="0"/>
              <a:buChar char="•"/>
            </a:pPr>
            <a:r>
              <a:rPr lang="en-US" dirty="0"/>
              <a:t>PTA to support your child’s teachers and curriculum</a:t>
            </a:r>
          </a:p>
          <a:p>
            <a:pPr marL="171450" indent="-171450">
              <a:buFont typeface="Arial" panose="020B0604020202020204" pitchFamily="34" charset="0"/>
              <a:buChar char="•"/>
            </a:pPr>
            <a:r>
              <a:rPr lang="en-US" dirty="0"/>
              <a:t>PTA to advocate on the issues impacting your child and affect change at the local, state and national levels</a:t>
            </a:r>
          </a:p>
          <a:p>
            <a:pPr marL="171450" indent="-171450">
              <a:buFont typeface="Arial" panose="020B0604020202020204" pitchFamily="34" charset="0"/>
              <a:buChar char="•"/>
            </a:pPr>
            <a:r>
              <a:rPr lang="en-US" dirty="0"/>
              <a:t>PTA to build a stronger, more diverse and inclusive school community</a:t>
            </a:r>
          </a:p>
          <a:p>
            <a:pPr marL="171450" indent="-171450">
              <a:buFont typeface="Arial" panose="020B0604020202020204" pitchFamily="34" charset="0"/>
              <a:buChar char="•"/>
            </a:pPr>
            <a:r>
              <a:rPr lang="en-US" dirty="0"/>
              <a:t>There’s no wrong way to PTA and we invite every family to participate, because we can do more together than apart</a:t>
            </a:r>
          </a:p>
          <a:p>
            <a:pPr marL="171450" indent="-171450">
              <a:buFont typeface="Arial" panose="020B0604020202020204" pitchFamily="34" charset="0"/>
              <a:buChar char="•"/>
            </a:pPr>
            <a:r>
              <a:rPr lang="en-US" dirty="0"/>
              <a:t>How do you PTA?</a:t>
            </a:r>
          </a:p>
          <a:p>
            <a:pPr marL="171450" indent="-171450">
              <a:buFont typeface="Arial" panose="020B0604020202020204" pitchFamily="34" charset="0"/>
              <a:buChar char="•"/>
            </a:pPr>
            <a:r>
              <a:rPr lang="en-US" dirty="0"/>
              <a:t>Now that I’ve read the message to you, I want to highlight how we’ve pulled through the insights from the research into the messaging</a:t>
            </a:r>
          </a:p>
          <a:p>
            <a:pPr marL="628650" lvl="1" indent="-171450">
              <a:buFont typeface="Arial" panose="020B0604020202020204" pitchFamily="34" charset="0"/>
              <a:buChar char="•"/>
            </a:pPr>
            <a:r>
              <a:rPr lang="en-US" dirty="0"/>
              <a:t>Here we highlight the individual impact to your child</a:t>
            </a:r>
          </a:p>
          <a:p>
            <a:pPr marL="628650" lvl="1" indent="-171450">
              <a:buFont typeface="Arial" panose="020B0604020202020204" pitchFamily="34" charset="0"/>
              <a:buChar char="•"/>
            </a:pPr>
            <a:r>
              <a:rPr lang="en-US" dirty="0"/>
              <a:t>Then focusing on how PTA is for every parent and caregiver, every family</a:t>
            </a:r>
          </a:p>
          <a:p>
            <a:pPr marL="628650" lvl="1" indent="-171450">
              <a:buFont typeface="Arial" panose="020B0604020202020204" pitchFamily="34" charset="0"/>
              <a:buChar char="•"/>
            </a:pPr>
            <a:r>
              <a:rPr lang="en-US" dirty="0"/>
              <a:t>Then we show what PTA is focusing on, what its purpose and mission is</a:t>
            </a:r>
          </a:p>
          <a:p>
            <a:pPr marL="628650" lvl="1" indent="-171450">
              <a:buFont typeface="Arial" panose="020B0604020202020204" pitchFamily="34" charset="0"/>
              <a:buChar char="•"/>
            </a:pPr>
            <a:r>
              <a:rPr lang="en-US" dirty="0"/>
              <a:t>However you PTA reinforces both the notion of PTA as a verb and that there is no right way or wrong way to be a member</a:t>
            </a:r>
          </a:p>
          <a:p>
            <a:pPr marL="628650" lvl="1" indent="-171450">
              <a:buFont typeface="Arial" panose="020B0604020202020204" pitchFamily="34" charset="0"/>
              <a:buChar char="•"/>
            </a:pPr>
            <a:r>
              <a:rPr lang="en-US" dirty="0"/>
              <a:t>We emphasize the desire for and commitment to diversity and inclusion</a:t>
            </a:r>
          </a:p>
          <a:p>
            <a:pPr marL="628650" lvl="1" indent="-171450">
              <a:buFont typeface="Arial" panose="020B0604020202020204" pitchFamily="34" charset="0"/>
              <a:buChar char="•"/>
            </a:pPr>
            <a:r>
              <a:rPr lang="en-US" dirty="0"/>
              <a:t>And then closing out, once again reinforcing that PTA membership can be anything you want it to be and providing a call to action – asking you “How do you PTA?” – bring it back to you as an individual and giving you the license to define how you want to be a member</a:t>
            </a:r>
          </a:p>
        </p:txBody>
      </p:sp>
      <p:sp>
        <p:nvSpPr>
          <p:cNvPr id="4" name="Slide Number Placeholder 3"/>
          <p:cNvSpPr>
            <a:spLocks noGrp="1"/>
          </p:cNvSpPr>
          <p:nvPr>
            <p:ph type="sldNum" sz="quarter" idx="5"/>
          </p:nvPr>
        </p:nvSpPr>
        <p:spPr/>
        <p:txBody>
          <a:bodyPr/>
          <a:lstStyle/>
          <a:p>
            <a:fld id="{EE429749-3B2F-4443-8963-1CAB883C9E8F}" type="slidenum">
              <a:rPr lang="en-US" smtClean="0"/>
              <a:t>22</a:t>
            </a:fld>
            <a:endParaRPr lang="en-US" dirty="0"/>
          </a:p>
        </p:txBody>
      </p:sp>
    </p:spTree>
    <p:extLst>
      <p:ext uri="{BB962C8B-B14F-4D97-AF65-F5344CB8AC3E}">
        <p14:creationId xmlns:p14="http://schemas.microsoft.com/office/powerpoint/2010/main" val="1142188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a:t>
            </a:r>
            <a:r>
              <a:rPr lang="en-US" b="1" baseline="0" dirty="0"/>
              <a:t> Note:</a:t>
            </a:r>
          </a:p>
          <a:p>
            <a:pPr marL="171450" indent="-171450">
              <a:buFont typeface="Arial" panose="020B0604020202020204" pitchFamily="34" charset="0"/>
              <a:buChar char="•"/>
            </a:pPr>
            <a:r>
              <a:rPr lang="en-US" b="0" baseline="0" dirty="0"/>
              <a:t>This slide includes a build that will underscore key elements of the messaging contained in the elevator speech. </a:t>
            </a:r>
          </a:p>
          <a:p>
            <a:endParaRPr lang="en-US" b="1" dirty="0"/>
          </a:p>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b="0" dirty="0"/>
              <a:t>The elevator speech is a clear, concise articulation of the value of PTA</a:t>
            </a:r>
          </a:p>
          <a:p>
            <a:pPr marL="171450" indent="-171450">
              <a:buFont typeface="Arial" panose="020B0604020202020204" pitchFamily="34" charset="0"/>
              <a:buChar char="•"/>
            </a:pPr>
            <a:r>
              <a:rPr lang="en-US" b="0" dirty="0"/>
              <a:t>This takes the messaging and puts it into simple direct terms</a:t>
            </a:r>
          </a:p>
          <a:p>
            <a:pPr marL="171450" indent="-171450">
              <a:buFont typeface="Arial" panose="020B0604020202020204" pitchFamily="34" charset="0"/>
              <a:buChar char="•"/>
            </a:pPr>
            <a:r>
              <a:rPr lang="en-US" b="0" dirty="0"/>
              <a:t>The elevator speech provides a quick and easy answer to “Why should I join PTA?” or “What does PTA do?” </a:t>
            </a:r>
          </a:p>
          <a:p>
            <a:pPr marL="171450" indent="-171450">
              <a:buFont typeface="Arial" panose="020B0604020202020204" pitchFamily="34" charset="0"/>
              <a:buChar char="•"/>
            </a:pPr>
            <a:r>
              <a:rPr lang="en-US" b="0" dirty="0"/>
              <a:t>You’ll see some of the same or similar language from the overarching message</a:t>
            </a:r>
          </a:p>
          <a:p>
            <a:pPr marL="171450" indent="-171450">
              <a:buFont typeface="Arial" panose="020B0604020202020204" pitchFamily="34" charset="0"/>
              <a:buChar char="•"/>
            </a:pPr>
            <a:r>
              <a:rPr lang="en-US" b="0" dirty="0"/>
              <a:t>Once again, I want to call out a few key elements</a:t>
            </a:r>
          </a:p>
          <a:p>
            <a:pPr marL="628650" lvl="1" indent="-171450">
              <a:buFont typeface="Arial" panose="020B0604020202020204" pitchFamily="34" charset="0"/>
              <a:buChar char="•"/>
            </a:pPr>
            <a:r>
              <a:rPr lang="en-US" b="0" dirty="0"/>
              <a:t>Focusing on your child’s impact</a:t>
            </a:r>
          </a:p>
          <a:p>
            <a:pPr marL="628650" lvl="1" indent="-171450">
              <a:buFont typeface="Arial" panose="020B0604020202020204" pitchFamily="34" charset="0"/>
              <a:buChar char="•"/>
            </a:pPr>
            <a:r>
              <a:rPr lang="en-US" b="0" dirty="0"/>
              <a:t>What PTA actually does for the school and for children</a:t>
            </a:r>
          </a:p>
          <a:p>
            <a:pPr marL="628650" lvl="1" indent="-171450">
              <a:buFont typeface="Arial" panose="020B0604020202020204" pitchFamily="34" charset="0"/>
              <a:buChar char="•"/>
            </a:pPr>
            <a:r>
              <a:rPr lang="en-US" b="0" dirty="0"/>
              <a:t>Articulating the commitment to diversity</a:t>
            </a:r>
          </a:p>
          <a:p>
            <a:pPr marL="628650" lvl="1" indent="-171450">
              <a:buFont typeface="Arial" panose="020B0604020202020204" pitchFamily="34" charset="0"/>
              <a:buChar char="•"/>
            </a:pPr>
            <a:r>
              <a:rPr lang="en-US" b="0" dirty="0"/>
              <a:t>Providing an open invitation, a direct ask to join </a:t>
            </a:r>
          </a:p>
          <a:p>
            <a:pPr marL="628650" lvl="1" indent="-171450">
              <a:buFont typeface="Arial" panose="020B0604020202020204" pitchFamily="34" charset="0"/>
              <a:buChar char="•"/>
            </a:pPr>
            <a:r>
              <a:rPr lang="en-US" b="0" dirty="0"/>
              <a:t>Demonstrating the impact, the actual work of PTA</a:t>
            </a:r>
          </a:p>
          <a:p>
            <a:pPr marL="628650" lvl="1" indent="-171450">
              <a:buFont typeface="Arial" panose="020B0604020202020204" pitchFamily="34" charset="0"/>
              <a:buChar char="•"/>
            </a:pPr>
            <a:r>
              <a:rPr lang="en-US" b="0" dirty="0"/>
              <a:t>Again, driving home – there are no requirements of membership other than paying dues</a:t>
            </a:r>
          </a:p>
          <a:p>
            <a:pPr marL="628650" lvl="1" indent="-171450">
              <a:buFont typeface="Arial" panose="020B0604020202020204" pitchFamily="34" charset="0"/>
              <a:buChar char="•"/>
            </a:pPr>
            <a:r>
              <a:rPr lang="en-US" b="0" dirty="0"/>
              <a:t>Closing out here with the personal appeal – by joining PTA, you will have a positive impact on your child</a:t>
            </a:r>
          </a:p>
          <a:p>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23</a:t>
            </a:fld>
            <a:endParaRPr lang="en-US" dirty="0"/>
          </a:p>
        </p:txBody>
      </p:sp>
    </p:spTree>
    <p:extLst>
      <p:ext uri="{BB962C8B-B14F-4D97-AF65-F5344CB8AC3E}">
        <p14:creationId xmlns:p14="http://schemas.microsoft.com/office/powerpoint/2010/main" val="13634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The supporting themes and corresponding messages elaborate on the overarching message and highlight the three areas that define PTA and what it supports: education, advocacy and community</a:t>
            </a:r>
          </a:p>
          <a:p>
            <a:pPr marL="171450" indent="-171450">
              <a:buFont typeface="Arial" panose="020B0604020202020204" pitchFamily="34" charset="0"/>
              <a:buChar char="•"/>
            </a:pPr>
            <a:r>
              <a:rPr lang="en-US" dirty="0"/>
              <a:t>Focusing PTA’s supporting themes and messages around three key areas is critical to reshaping the current perceptions of PTA</a:t>
            </a:r>
          </a:p>
          <a:p>
            <a:pPr marL="171450" indent="-171450">
              <a:buFont typeface="Arial" panose="020B0604020202020204" pitchFamily="34" charset="0"/>
              <a:buChar char="•"/>
            </a:pPr>
            <a:r>
              <a:rPr lang="en-US" dirty="0"/>
              <a:t>For education, we need to think about: how does PTA support students, teachers and curriculum needs?</a:t>
            </a:r>
          </a:p>
          <a:p>
            <a:pPr marL="171450" indent="-171450">
              <a:buFont typeface="Arial" panose="020B0604020202020204" pitchFamily="34" charset="0"/>
              <a:buChar char="•"/>
            </a:pPr>
            <a:r>
              <a:rPr lang="en-US" dirty="0"/>
              <a:t>With advocacy, we need to consider: how does PTA advocate on behalf of children at your school at the local, state and national levels?</a:t>
            </a:r>
          </a:p>
          <a:p>
            <a:pPr marL="171450" indent="-171450">
              <a:buFont typeface="Arial" panose="020B0604020202020204" pitchFamily="34" charset="0"/>
              <a:buChar char="•"/>
            </a:pPr>
            <a:r>
              <a:rPr lang="en-US" dirty="0"/>
              <a:t>And, for community how is PTA a welcoming, inclusive community, committed to strengthening the connection of all families?</a:t>
            </a:r>
          </a:p>
          <a:p>
            <a:pPr marL="171450" indent="-171450">
              <a:buFont typeface="Arial" panose="020B0604020202020204" pitchFamily="34" charset="0"/>
              <a:buChar char="•"/>
            </a:pPr>
            <a:r>
              <a:rPr lang="en-US" dirty="0"/>
              <a:t>Along with each supporting theme and message, we have developed proof points that are the supporting facts for each theme and literally serve as the “proof”</a:t>
            </a:r>
          </a:p>
          <a:p>
            <a:pPr marL="171450" lvl="0" indent="-171450">
              <a:buFont typeface="Arial" pitchFamily="34" charset="0"/>
              <a:buChar char="•"/>
              <a:defRPr/>
            </a:pPr>
            <a:r>
              <a:rPr lang="en-US" baseline="0" dirty="0"/>
              <a:t>Now we’re going to review each supporting theme in-depth</a:t>
            </a:r>
          </a:p>
          <a:p>
            <a:pPr marL="171450" lvl="0" indent="-171450">
              <a:buFont typeface="Arial" pitchFamily="34" charset="0"/>
              <a:buChar char="•"/>
              <a:defRPr/>
            </a:pPr>
            <a:r>
              <a:rPr lang="en-US" baseline="0" dirty="0"/>
              <a:t>And, as we go through each supporting theme and corresponding proof points, I want you to begin to think about how you can tailor the proof points to your local PTA</a:t>
            </a:r>
            <a:endParaRPr lang="en-US" dirty="0"/>
          </a:p>
          <a:p>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24</a:t>
            </a:fld>
            <a:endParaRPr lang="en-US" dirty="0"/>
          </a:p>
        </p:txBody>
      </p:sp>
    </p:spTree>
    <p:extLst>
      <p:ext uri="{BB962C8B-B14F-4D97-AF65-F5344CB8AC3E}">
        <p14:creationId xmlns:p14="http://schemas.microsoft.com/office/powerpoint/2010/main" val="735224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PTA to fund essential school resources and curriculum needs, including investments in technology, the arts and science programming</a:t>
            </a:r>
          </a:p>
          <a:p>
            <a:pPr marL="171450" indent="-171450">
              <a:buFont typeface="Arial" panose="020B0604020202020204" pitchFamily="34" charset="0"/>
              <a:buChar char="•"/>
            </a:pPr>
            <a:r>
              <a:rPr lang="en-US" dirty="0"/>
              <a:t>First and foremost, we want to highlight why kids are in school in the first place – to learn </a:t>
            </a:r>
          </a:p>
          <a:p>
            <a:pPr marL="171450" indent="-171450">
              <a:buFont typeface="Arial" panose="020B0604020202020204" pitchFamily="34" charset="0"/>
              <a:buChar char="•"/>
            </a:pPr>
            <a:r>
              <a:rPr lang="en-US" dirty="0"/>
              <a:t>Therefore, we want to show the direct impact PTA has by supporting critical academic needs</a:t>
            </a:r>
          </a:p>
          <a:p>
            <a:pPr marL="171450" indent="-171450">
              <a:buFont typeface="Arial" panose="020B0604020202020204" pitchFamily="34" charset="0"/>
              <a:buChar char="•"/>
            </a:pPr>
            <a:r>
              <a:rPr lang="en-US" dirty="0"/>
              <a:t>We have also used the PTA as a verb construct for all the pillar messages to drive home this concept and make it more real through our messaging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25</a:t>
            </a:fld>
            <a:endParaRPr lang="en-US" dirty="0"/>
          </a:p>
        </p:txBody>
      </p:sp>
    </p:spTree>
    <p:extLst>
      <p:ext uri="{BB962C8B-B14F-4D97-AF65-F5344CB8AC3E}">
        <p14:creationId xmlns:p14="http://schemas.microsoft.com/office/powerpoint/2010/main" val="555457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a:t>
            </a:r>
            <a:r>
              <a:rPr lang="en-US" b="0" dirty="0"/>
              <a:t> 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Here we provided proof points, the fact-based examples from a National PTA perspective:</a:t>
            </a:r>
          </a:p>
          <a:p>
            <a:pPr marL="628650" lvl="1" indent="-171450">
              <a:buFont typeface="Arial" panose="020B0604020202020204" pitchFamily="34" charset="0"/>
              <a:buChar char="•"/>
            </a:pPr>
            <a:r>
              <a:rPr lang="en-US" dirty="0"/>
              <a:t>PTA offers </a:t>
            </a:r>
            <a:r>
              <a:rPr lang="en-US" sz="1200" dirty="0">
                <a:solidFill>
                  <a:srgbClr val="003C71"/>
                </a:solidFill>
                <a:latin typeface="Myriad Pro Light" panose="020B0603030403020204" pitchFamily="34" charset="0"/>
              </a:rPr>
              <a:t>STEM-based learning resources for families through the STEM + Families® program, which includes the STEM at Home activities, Math Nights with Mathnasium and Science Festivals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PTA provides schools access to experts, resources, trainings and dozens of nationally recognized educational enrichment programs, including the Family Reading Experience in partnership with Reading is Fundamental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PTA funds the nation’s largest and longest running student arts program, Reflections, which provides students access to arts, music, literature, dance, drama, and visual arts</a:t>
            </a:r>
          </a:p>
          <a:p>
            <a:pPr marL="171450" indent="-171450">
              <a:buFont typeface="Arial" panose="020B0604020202020204" pitchFamily="34" charset="0"/>
              <a:buChar char="•"/>
            </a:pPr>
            <a:r>
              <a:rPr lang="en-US" dirty="0"/>
              <a:t>While this is important and effective to share proof points from National PTA, we do strongly encourage you to develop your own proof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noted, these should be facts or even data points – not anecdotes or opinions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26</a:t>
            </a:fld>
            <a:endParaRPr lang="en-US" dirty="0"/>
          </a:p>
        </p:txBody>
      </p:sp>
    </p:spTree>
    <p:extLst>
      <p:ext uri="{BB962C8B-B14F-4D97-AF65-F5344CB8AC3E}">
        <p14:creationId xmlns:p14="http://schemas.microsoft.com/office/powerpoint/2010/main" val="1305640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PTA to be an active voice at the local, state and national levels and to impact decisions affecting your child’s health, safety and quality of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our research, we found that parents want PTA to serve as an advocate and when they learned more about advocacy efforts, they felt more favorable about joining PTA</a:t>
            </a:r>
          </a:p>
          <a:p>
            <a:pPr marL="171450" indent="-171450">
              <a:buFont typeface="Arial" panose="020B0604020202020204" pitchFamily="34" charset="0"/>
              <a:buChar char="•"/>
            </a:pPr>
            <a:r>
              <a:rPr lang="en-US" dirty="0"/>
              <a:t>Therefore, we want to drive home that PTA and its members give voice to important issues and really emphasize the advocacy work of PTA at all levels</a:t>
            </a:r>
          </a:p>
        </p:txBody>
      </p:sp>
      <p:sp>
        <p:nvSpPr>
          <p:cNvPr id="4" name="Slide Number Placeholder 3"/>
          <p:cNvSpPr>
            <a:spLocks noGrp="1"/>
          </p:cNvSpPr>
          <p:nvPr>
            <p:ph type="sldNum" sz="quarter" idx="5"/>
          </p:nvPr>
        </p:nvSpPr>
        <p:spPr/>
        <p:txBody>
          <a:bodyPr/>
          <a:lstStyle/>
          <a:p>
            <a:fld id="{EE429749-3B2F-4443-8963-1CAB883C9E8F}" type="slidenum">
              <a:rPr lang="en-US" smtClean="0"/>
              <a:t>27</a:t>
            </a:fld>
            <a:endParaRPr lang="en-US" dirty="0"/>
          </a:p>
        </p:txBody>
      </p:sp>
    </p:spTree>
    <p:extLst>
      <p:ext uri="{BB962C8B-B14F-4D97-AF65-F5344CB8AC3E}">
        <p14:creationId xmlns:p14="http://schemas.microsoft.com/office/powerpoint/2010/main" val="1329255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Amy Fox</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b="0" dirty="0"/>
              <a:t>The proof of this from the national level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PTA is the oldest and largest child advocacy association in America, comprised of over 22,000 local PTAs and nearly 3.5 million members</a:t>
            </a:r>
            <a:endParaRPr lang="en-US" sz="1200" dirty="0">
              <a:latin typeface="Myriad Pro Light" panose="020B0603030403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During the past 120 years, PTA’s national advocacy has helped establish universal Kindergarten, the National School Lunch Program, the juvenile justice system, and anti-child labor laws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PTA’s are important advocates at the local and state levels – from the Florida PTA defeating for-profit school management companies to Washington State PTA securing passage of an education reform bill that redefined the state’s “Program of Basic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Once again, it is really important for you think about how to localize these proof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If you don’t have ones at your local PTA level, please look to your regional or county PTA, and state PTA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3C71"/>
              </a:solidFill>
              <a:latin typeface="Myriad Pro Light" panose="020B0603030403020204" pitchFamily="34" charset="0"/>
            </a:endParaRPr>
          </a:p>
          <a:p>
            <a:pPr marL="628650" lvl="1"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28</a:t>
            </a:fld>
            <a:endParaRPr lang="en-US" dirty="0"/>
          </a:p>
        </p:txBody>
      </p:sp>
    </p:spTree>
    <p:extLst>
      <p:ext uri="{BB962C8B-B14F-4D97-AF65-F5344CB8AC3E}">
        <p14:creationId xmlns:p14="http://schemas.microsoft.com/office/powerpoint/2010/main" val="2401265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Amy Fox</a:t>
            </a:r>
            <a:endParaRPr lang="en-US" b="1" dirty="0"/>
          </a:p>
          <a:p>
            <a:endParaRPr lang="en-US" b="1" dirty="0"/>
          </a:p>
          <a:p>
            <a:r>
              <a:rPr lang="en-US" b="1" dirty="0"/>
              <a:t>Script:</a:t>
            </a:r>
          </a:p>
          <a:p>
            <a:pPr marL="171450" indent="-171450">
              <a:buFont typeface="Arial" panose="020B0604020202020204" pitchFamily="34" charset="0"/>
              <a:buChar char="•"/>
            </a:pPr>
            <a:r>
              <a:rPr lang="en-US" b="0" dirty="0"/>
              <a:t>I want to stop for a moment and really talk about community</a:t>
            </a:r>
          </a:p>
          <a:p>
            <a:pPr marL="171450" indent="-171450">
              <a:buFont typeface="Arial" panose="020B0604020202020204" pitchFamily="34" charset="0"/>
              <a:buChar char="•"/>
            </a:pPr>
            <a:r>
              <a:rPr lang="en-US" b="0" dirty="0"/>
              <a:t>As we know from our research and our own experience, the notion of a social club and/or exclusive clique is often associated with PTA</a:t>
            </a:r>
          </a:p>
          <a:p>
            <a:pPr marL="171450" indent="-171450">
              <a:buFont typeface="Arial" panose="020B0604020202020204" pitchFamily="34" charset="0"/>
              <a:buChar char="•"/>
            </a:pPr>
            <a:r>
              <a:rPr lang="en-US" b="0" dirty="0"/>
              <a:t>What we didn’t want to do was completely dismiss or ignore the social aspect of PTA, because we know that it is an important part of the organization, and our research also supports that notion</a:t>
            </a:r>
          </a:p>
          <a:p>
            <a:pPr marL="171450" indent="-171450">
              <a:buFont typeface="Arial" panose="020B0604020202020204" pitchFamily="34" charset="0"/>
              <a:buChar char="•"/>
            </a:pPr>
            <a:r>
              <a:rPr lang="en-US" b="0" dirty="0"/>
              <a:t>So what we did was deliberately reframe the concept of social club to community, because that is what a lot of the important social activities do – build community among families and with the teachers and administrators</a:t>
            </a:r>
          </a:p>
          <a:p>
            <a:pPr marL="171450" indent="-171450">
              <a:buFont typeface="Arial" panose="020B0604020202020204" pitchFamily="34" charset="0"/>
              <a:buChar char="•"/>
            </a:pPr>
            <a:r>
              <a:rPr lang="en-US" b="0" dirty="0"/>
              <a:t>Community also allows us to tackle the important desire and necessity for all PTAs to demonstrate a real commitment to diversity and inclusion, and be an organization that welcomes all families</a:t>
            </a:r>
          </a:p>
          <a:p>
            <a:pPr marL="171450" indent="-171450">
              <a:buFont typeface="Arial" panose="020B0604020202020204" pitchFamily="34" charset="0"/>
              <a:buChar char="•"/>
            </a:pPr>
            <a:r>
              <a:rPr lang="en-US" b="0" dirty="0"/>
              <a:t>You’ll also see changing the notion of social club to community come to life in a fun, playful way in our social media graphics</a:t>
            </a:r>
          </a:p>
          <a:p>
            <a:pPr marL="171450" indent="-171450">
              <a:buFont typeface="Arial" panose="020B0604020202020204" pitchFamily="34" charset="0"/>
              <a:buChar char="•"/>
            </a:pPr>
            <a:r>
              <a:rPr lang="en-US" b="0" dirty="0"/>
              <a:t>So for community we want to clearly state that it means building a stronger, more inclusive school</a:t>
            </a:r>
          </a:p>
          <a:p>
            <a:pPr marL="171450" indent="-171450">
              <a:buFont typeface="Arial" panose="020B0604020202020204" pitchFamily="34" charset="0"/>
              <a:buChar char="•"/>
            </a:pPr>
            <a:r>
              <a:rPr lang="en-US" b="0" dirty="0"/>
              <a:t>PTA to strengthen connections between your family, your child’s classmates, their families, and teachers to build a thriving and inclusive community for everyone</a:t>
            </a:r>
          </a:p>
          <a:p>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29</a:t>
            </a:fld>
            <a:endParaRPr lang="en-US" dirty="0"/>
          </a:p>
        </p:txBody>
      </p:sp>
    </p:spTree>
    <p:extLst>
      <p:ext uri="{BB962C8B-B14F-4D97-AF65-F5344CB8AC3E}">
        <p14:creationId xmlns:p14="http://schemas.microsoft.com/office/powerpoint/2010/main" val="279070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LaWanda Toney</a:t>
            </a:r>
          </a:p>
          <a:p>
            <a:endParaRPr lang="en-US" b="1" dirty="0"/>
          </a:p>
          <a:p>
            <a:r>
              <a:rPr lang="en-US" b="1" dirty="0"/>
              <a:t>Script: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We have a packed agenda with lots of information to share with you</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Our goal for this straining is to provide you with a thorough understanding of PTA’s new membership campaign and enable us to speak with one, consistent voice about the value of PTA</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First and foremost, we’re going to review why this campaign is so important and gain a thorough understanding the research and insights used to inform the creation of the campaign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Next, we’ll take a deep look at how we need to talk about PTA and membership</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Then, we’ll review the exciting and dynamic visuals that you can use on your website, in emails and on social media</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Finally, we’ll review next steps and how you can start implementing the campaign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300920B-55DC-4271-BC73-FD6BA58A32C6}" type="slidenum">
              <a:rPr lang="en-US" smtClean="0"/>
              <a:t>3</a:t>
            </a:fld>
            <a:endParaRPr lang="en-US" dirty="0"/>
          </a:p>
        </p:txBody>
      </p:sp>
    </p:spTree>
    <p:extLst>
      <p:ext uri="{BB962C8B-B14F-4D97-AF65-F5344CB8AC3E}">
        <p14:creationId xmlns:p14="http://schemas.microsoft.com/office/powerpoint/2010/main" val="4154613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p>
          <a:p>
            <a:endParaRPr lang="en-US" dirty="0"/>
          </a:p>
          <a:p>
            <a:r>
              <a:rPr lang="en-US" b="1" dirty="0"/>
              <a:t>Presenter:</a:t>
            </a:r>
            <a:r>
              <a:rPr lang="en-US" b="0" dirty="0"/>
              <a:t> Amy Fox</a:t>
            </a:r>
            <a:endParaRPr lang="en-US" b="1" dirty="0"/>
          </a:p>
          <a:p>
            <a:endParaRPr lang="en-US" b="1" dirty="0"/>
          </a:p>
          <a:p>
            <a:r>
              <a:rPr lang="en-US" b="1" dirty="0"/>
              <a:t>Script:</a:t>
            </a:r>
          </a:p>
          <a:p>
            <a:pPr marL="171450" indent="-171450">
              <a:buFont typeface="Arial" panose="020B0604020202020204" pitchFamily="34" charset="0"/>
              <a:buChar char="•"/>
            </a:pPr>
            <a:r>
              <a:rPr lang="en-US" dirty="0"/>
              <a:t>To demonstrate this from a national level, our proof points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As a network of over 22,000 schools and nearly 3.5 million families, PTA connects parents and caregivers, students and teachers at the local, state and national level</a:t>
            </a:r>
            <a:endParaRPr lang="en-US" sz="1200" dirty="0">
              <a:latin typeface="Myriad Pro Light" panose="020B0603030403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PTA supports local needs and strengthens communities across the country – from Georgia where PTA sponsors vision clinics for low-income students and Detroit where PTA runs afterschool programs to California where PTA created a buddy system between families with limited English proficiency and other bilingual families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C71"/>
                </a:solidFill>
                <a:latin typeface="Myriad Pro Light" panose="020B0603030403020204" pitchFamily="34" charset="0"/>
              </a:rPr>
              <a:t>PTA established National Teacher Appreciation Week</a:t>
            </a:r>
            <a:r>
              <a:rPr lang="en-US" sz="1200" dirty="0">
                <a:solidFill>
                  <a:srgbClr val="003C71"/>
                </a:solidFill>
                <a:latin typeface="Myriad Pro Light" panose="020B0603030403020204" pitchFamily="34" charset="0"/>
                <a:cs typeface="Calibri" panose="020F0502020204030204" pitchFamily="34" charset="0"/>
              </a:rPr>
              <a:t>℠ over 30 years ago to bring together the entire school community to celebrate the outstanding contributions teachers make</a:t>
            </a:r>
            <a:r>
              <a:rPr lang="en-US" sz="1200" dirty="0">
                <a:solidFill>
                  <a:srgbClr val="003C71"/>
                </a:solidFill>
                <a:latin typeface="Myriad Pro Light" panose="020B0603030403020204" pitchFamily="34" charset="0"/>
              </a:rPr>
              <a:t>. </a:t>
            </a:r>
          </a:p>
          <a:p>
            <a:pPr marL="171450" lvl="0" indent="-171450">
              <a:buFont typeface="Arial" panose="020B0604020202020204" pitchFamily="34" charset="0"/>
              <a:buChar char="•"/>
            </a:pPr>
            <a:r>
              <a:rPr lang="en-US" dirty="0"/>
              <a:t>From the local level, this is where you can talk about festivals and carnivals, book fairs, movie nights, spirit week, teacher appreciation activities,  and other community building activities</a:t>
            </a:r>
          </a:p>
        </p:txBody>
      </p:sp>
      <p:sp>
        <p:nvSpPr>
          <p:cNvPr id="4" name="Slide Number Placeholder 3"/>
          <p:cNvSpPr>
            <a:spLocks noGrp="1"/>
          </p:cNvSpPr>
          <p:nvPr>
            <p:ph type="sldNum" sz="quarter" idx="5"/>
          </p:nvPr>
        </p:nvSpPr>
        <p:spPr/>
        <p:txBody>
          <a:bodyPr/>
          <a:lstStyle/>
          <a:p>
            <a:fld id="{EE429749-3B2F-4443-8963-1CAB883C9E8F}" type="slidenum">
              <a:rPr lang="en-US" smtClean="0"/>
              <a:t>30</a:t>
            </a:fld>
            <a:endParaRPr lang="en-US" dirty="0"/>
          </a:p>
        </p:txBody>
      </p:sp>
    </p:spTree>
    <p:extLst>
      <p:ext uri="{BB962C8B-B14F-4D97-AF65-F5344CB8AC3E}">
        <p14:creationId xmlns:p14="http://schemas.microsoft.com/office/powerpoint/2010/main" val="2945921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r>
              <a:rPr lang="en-US" b="1" baseline="0" dirty="0"/>
              <a:t> for Section 5 (slides 31 – 35)</a:t>
            </a:r>
            <a:r>
              <a:rPr lang="en-US" b="1" dirty="0"/>
              <a:t>: </a:t>
            </a:r>
            <a:r>
              <a:rPr lang="en-US" b="0" dirty="0"/>
              <a:t>5 minutes</a:t>
            </a:r>
            <a:endParaRPr lang="en-US" b="1" dirty="0"/>
          </a:p>
          <a:p>
            <a:endParaRPr lang="en-US" dirty="0"/>
          </a:p>
          <a:p>
            <a:r>
              <a:rPr lang="en-US" b="1" dirty="0"/>
              <a:t>Presenter: </a:t>
            </a:r>
            <a:r>
              <a:rPr lang="en-US" b="0" dirty="0"/>
              <a:t>LaWanda Toney</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b="0" i="0" dirty="0"/>
              <a:t>How do we bring this all to life and drive interest and engagement? </a:t>
            </a:r>
          </a:p>
          <a:p>
            <a:pPr marL="171450" indent="-171450">
              <a:buFont typeface="Arial" panose="020B0604020202020204" pitchFamily="34" charset="0"/>
              <a:buChar char="•"/>
            </a:pPr>
            <a:r>
              <a:rPr lang="en-US" b="0" i="0" dirty="0"/>
              <a:t>The messaging will serve as your guide for how to speak about the value of PTA membership, but the visual assets – the collateral materials and templates – will be how you tell that story visually and dynamically.</a:t>
            </a:r>
            <a:endParaRPr lang="en-US" dirty="0"/>
          </a:p>
          <a:p>
            <a:endParaRPr lang="en-US" dirty="0"/>
          </a:p>
        </p:txBody>
      </p:sp>
      <p:sp>
        <p:nvSpPr>
          <p:cNvPr id="4" name="Slide Number Placeholder 3"/>
          <p:cNvSpPr>
            <a:spLocks noGrp="1"/>
          </p:cNvSpPr>
          <p:nvPr>
            <p:ph type="sldNum" sz="quarter" idx="10"/>
          </p:nvPr>
        </p:nvSpPr>
        <p:spPr/>
        <p:txBody>
          <a:bodyPr/>
          <a:lstStyle/>
          <a:p>
            <a:fld id="{9F8EFAAC-9254-BE4A-8403-707B88908A07}" type="slidenum">
              <a:rPr lang="en-US" smtClean="0"/>
              <a:pPr/>
              <a:t>31</a:t>
            </a:fld>
            <a:endParaRPr lang="en-US" dirty="0"/>
          </a:p>
        </p:txBody>
      </p:sp>
    </p:spTree>
    <p:extLst>
      <p:ext uri="{BB962C8B-B14F-4D97-AF65-F5344CB8AC3E}">
        <p14:creationId xmlns:p14="http://schemas.microsoft.com/office/powerpoint/2010/main" val="2060455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LaWanda Toney</a:t>
            </a:r>
            <a:endParaRPr lang="en-US" b="1" dirty="0"/>
          </a:p>
          <a:p>
            <a:endParaRPr lang="en-US" b="1" dirty="0"/>
          </a:p>
          <a:p>
            <a:pPr>
              <a:defRPr/>
            </a:pPr>
            <a:r>
              <a:rPr lang="en-US" b="1" dirty="0"/>
              <a:t>Script:</a:t>
            </a:r>
            <a:endParaRPr lang="en-US" b="1" baseline="0" dirty="0"/>
          </a:p>
          <a:p>
            <a:pPr marL="171450" indent="-171450">
              <a:buFont typeface="Arial" panose="020B0604020202020204" pitchFamily="34" charset="0"/>
              <a:buChar char="•"/>
            </a:pPr>
            <a:r>
              <a:rPr lang="en-US" dirty="0"/>
              <a:t>We have created an entire suite of materials for you use</a:t>
            </a:r>
          </a:p>
          <a:p>
            <a:pPr marL="171450" indent="-171450">
              <a:buFont typeface="Arial" panose="020B0604020202020204" pitchFamily="34" charset="0"/>
              <a:buChar char="•"/>
            </a:pPr>
            <a:r>
              <a:rPr lang="en-US" dirty="0"/>
              <a:t>At the center here and core to the campaign is the campaign toolkit – this will include all information you will need about the campaign messaging and visuals and includes all the information we’re reviewing here today</a:t>
            </a:r>
          </a:p>
          <a:p>
            <a:pPr marL="171450" indent="-171450">
              <a:buFont typeface="Arial" panose="020B0604020202020204" pitchFamily="34" charset="0"/>
              <a:buChar char="•"/>
            </a:pPr>
            <a:r>
              <a:rPr lang="en-US" dirty="0"/>
              <a:t>We know it is critical to embrace digital communications and that many of you primarily rely on social media to communicate to parents and families in your school, so we created a campaign video and comprehensive suite of social media materials, as well as written materials to assist you in your membership campaign outreach</a:t>
            </a:r>
          </a:p>
          <a:p>
            <a:pPr marL="171450" indent="-171450">
              <a:buFont typeface="Arial" panose="020B0604020202020204" pitchFamily="34" charset="0"/>
              <a:buChar char="•"/>
            </a:pPr>
            <a:r>
              <a:rPr lang="en-US" dirty="0"/>
              <a:t>Finally, as you can see on the right – we’ve even included tips on how to get started that will review in greater detail in a few moments</a:t>
            </a:r>
          </a:p>
        </p:txBody>
      </p:sp>
      <p:sp>
        <p:nvSpPr>
          <p:cNvPr id="4" name="Slide Number Placeholder 3"/>
          <p:cNvSpPr>
            <a:spLocks noGrp="1"/>
          </p:cNvSpPr>
          <p:nvPr>
            <p:ph type="sldNum" sz="quarter" idx="5"/>
          </p:nvPr>
        </p:nvSpPr>
        <p:spPr/>
        <p:txBody>
          <a:bodyPr/>
          <a:lstStyle/>
          <a:p>
            <a:fld id="{EE429749-3B2F-4443-8963-1CAB883C9E8F}" type="slidenum">
              <a:rPr lang="en-US" smtClean="0"/>
              <a:t>32</a:t>
            </a:fld>
            <a:endParaRPr lang="en-US" dirty="0"/>
          </a:p>
        </p:txBody>
      </p:sp>
    </p:spTree>
    <p:extLst>
      <p:ext uri="{BB962C8B-B14F-4D97-AF65-F5344CB8AC3E}">
        <p14:creationId xmlns:p14="http://schemas.microsoft.com/office/powerpoint/2010/main" val="3807988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Note:</a:t>
            </a:r>
          </a:p>
          <a:p>
            <a:pPr marL="171450" indent="-171450">
              <a:buFont typeface="Arial" panose="020B0604020202020204" pitchFamily="34" charset="0"/>
              <a:buChar char="•"/>
            </a:pPr>
            <a:r>
              <a:rPr lang="en-US" b="0" dirty="0"/>
              <a:t>The larger side-by-side graphic will appear on a click</a:t>
            </a:r>
          </a:p>
          <a:p>
            <a:pPr marL="171450" indent="-171450">
              <a:buFont typeface="Arial" panose="020B0604020202020204" pitchFamily="34" charset="0"/>
              <a:buChar char="•"/>
            </a:pPr>
            <a:r>
              <a:rPr lang="en-US" b="0" dirty="0"/>
              <a:t>Click to make it appear when noted in the script below</a:t>
            </a:r>
          </a:p>
          <a:p>
            <a:endParaRPr lang="en-US" b="0" dirty="0"/>
          </a:p>
          <a:p>
            <a:r>
              <a:rPr lang="en-US" b="1" dirty="0"/>
              <a:t>Presenter: </a:t>
            </a:r>
            <a:r>
              <a:rPr lang="en-US" b="0" dirty="0"/>
              <a:t>LaWanda Toney</a:t>
            </a:r>
            <a:endParaRPr lang="en-US" b="1" dirty="0"/>
          </a:p>
          <a:p>
            <a:endParaRPr lang="en-US" b="1" dirty="0"/>
          </a:p>
          <a:p>
            <a:pPr>
              <a:defRPr/>
            </a:pPr>
            <a:r>
              <a:rPr lang="en-US" b="1" dirty="0"/>
              <a:t>Script:</a:t>
            </a:r>
            <a:endParaRPr lang="en-US" b="1" baseline="0" dirty="0"/>
          </a:p>
          <a:p>
            <a:pPr marL="171450" indent="-171450">
              <a:buFont typeface="Arial" panose="020B0604020202020204" pitchFamily="34" charset="0"/>
              <a:buChar char="•"/>
            </a:pPr>
            <a:r>
              <a:rPr lang="en-US" dirty="0"/>
              <a:t>The PTA For Your Child social media visual images, or social media cards, are designed for your PTA to use on Facebook, Twitter, or Instagram</a:t>
            </a:r>
          </a:p>
          <a:p>
            <a:pPr marL="171450" indent="-171450">
              <a:buFont typeface="Arial" panose="020B0604020202020204" pitchFamily="34" charset="0"/>
              <a:buChar char="•"/>
            </a:pPr>
            <a:r>
              <a:rPr lang="en-US" dirty="0"/>
              <a:t>We have designed a complete suite of images that provide you with many options, including an animated GIF and customizable images to highlight your PTA’s accomplishments and priorities for your school</a:t>
            </a:r>
          </a:p>
          <a:p>
            <a:pPr marL="171450" indent="-171450">
              <a:buFont typeface="Arial" panose="020B0604020202020204" pitchFamily="34" charset="0"/>
              <a:buChar char="•"/>
            </a:pPr>
            <a:r>
              <a:rPr lang="en-US" dirty="0"/>
              <a:t>Many of the social cards are easily customizable so that you can add in pictures from your school and specific proof points that articulate the impact of the programs locally </a:t>
            </a:r>
          </a:p>
          <a:p>
            <a:pPr marL="171450" indent="-171450">
              <a:buFont typeface="Arial" panose="020B0604020202020204" pitchFamily="34" charset="0"/>
              <a:buChar char="•"/>
            </a:pPr>
            <a:r>
              <a:rPr lang="en-US" dirty="0"/>
              <a:t>We also have materials that don’t require customization, if you prefer to use those instead</a:t>
            </a:r>
          </a:p>
          <a:p>
            <a:pPr marL="171450" indent="-171450">
              <a:buFont typeface="Arial" panose="020B0604020202020204" pitchFamily="34" charset="0"/>
              <a:buChar char="•"/>
            </a:pPr>
            <a:r>
              <a:rPr lang="en-US" dirty="0"/>
              <a:t>It is important to note, that we provide detailed directions for how to customize  the graphics so that any one of any technical ability is able to add in images and/or text</a:t>
            </a:r>
          </a:p>
          <a:p>
            <a:pPr marL="171450" indent="-171450">
              <a:buFont typeface="Arial" panose="020B0604020202020204" pitchFamily="34" charset="0"/>
              <a:buChar char="•"/>
            </a:pPr>
            <a:r>
              <a:rPr lang="en-US" dirty="0"/>
              <a:t>As mentioned earlier, we want to use this campaign to dispel many of the misperceptions associated with PTA</a:t>
            </a:r>
          </a:p>
          <a:p>
            <a:pPr marL="171450" indent="-171450">
              <a:buFont typeface="Arial" panose="020B0604020202020204" pitchFamily="34" charset="0"/>
              <a:buChar char="•"/>
            </a:pPr>
            <a:r>
              <a:rPr lang="en-US" dirty="0"/>
              <a:t>One way we are doing that in a visual and fun way is through what we’re calling our side-by-side graphics </a:t>
            </a:r>
            <a:r>
              <a:rPr lang="en-US" b="1" dirty="0"/>
              <a:t>[CLICKE TO REVEAL LARGER SIDE-BY-SIDE GRAPHIC]</a:t>
            </a:r>
            <a:endParaRPr lang="en-US" b="0" dirty="0"/>
          </a:p>
          <a:p>
            <a:pPr marL="171450" indent="-171450">
              <a:buFont typeface="Arial" panose="020B0604020202020204" pitchFamily="34" charset="0"/>
              <a:buChar char="•"/>
            </a:pPr>
            <a:r>
              <a:rPr lang="en-US" b="0" dirty="0"/>
              <a:t>As you can see here, on the left is a misperception that PTA is only about fun activities, but left side shows that it’s about fun AND important fundraising activities that support the school’s curriculum, provides school supplies and other key educational programs</a:t>
            </a:r>
          </a:p>
          <a:p>
            <a:pPr marL="171450" indent="-171450">
              <a:buFont typeface="Arial" panose="020B0604020202020204" pitchFamily="34" charset="0"/>
              <a:buChar char="•"/>
            </a:pPr>
            <a:r>
              <a:rPr lang="en-US" b="0" dirty="0"/>
              <a:t>As noted earlier, we don’t necessarily want to hide from some of these misperceptions – we want to use them to show what PTA is really about</a:t>
            </a:r>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33</a:t>
            </a:fld>
            <a:endParaRPr lang="en-US" dirty="0"/>
          </a:p>
        </p:txBody>
      </p:sp>
    </p:spTree>
    <p:extLst>
      <p:ext uri="{BB962C8B-B14F-4D97-AF65-F5344CB8AC3E}">
        <p14:creationId xmlns:p14="http://schemas.microsoft.com/office/powerpoint/2010/main" val="1958083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LaWanda Toney</a:t>
            </a:r>
            <a:endParaRPr lang="en-US" b="1" dirty="0"/>
          </a:p>
          <a:p>
            <a:endParaRPr lang="en-US" b="1" dirty="0"/>
          </a:p>
          <a:p>
            <a:pPr>
              <a:defRPr/>
            </a:pPr>
            <a:r>
              <a:rPr lang="en-US" b="1" dirty="0"/>
              <a:t>Script:</a:t>
            </a:r>
          </a:p>
          <a:p>
            <a:pPr marL="171450" indent="-171450">
              <a:buFont typeface="Arial" panose="020B0604020202020204" pitchFamily="34" charset="0"/>
              <a:buChar char="•"/>
              <a:defRPr/>
            </a:pPr>
            <a:r>
              <a:rPr lang="en-US" b="0" baseline="0" dirty="0"/>
              <a:t>The </a:t>
            </a:r>
            <a:r>
              <a:rPr lang="en-US" b="0" i="1" baseline="0" dirty="0"/>
              <a:t>PTA For Your Child</a:t>
            </a:r>
            <a:r>
              <a:rPr lang="en-US" b="0" i="0" baseline="0" dirty="0"/>
              <a:t> email and website banner images are designed for use in school-wide emails related to PTA membership activities and initiatives</a:t>
            </a:r>
          </a:p>
          <a:p>
            <a:pPr marL="171450" indent="-171450">
              <a:buFont typeface="Arial" panose="020B0604020202020204" pitchFamily="34" charset="0"/>
              <a:buChar char="•"/>
              <a:defRPr/>
            </a:pPr>
            <a:r>
              <a:rPr lang="en-US" b="0" i="0" baseline="0" dirty="0"/>
              <a:t>Additionally, these images can be used on your PTA website or your school’s homepage, if it has a link to the PTA site</a:t>
            </a:r>
          </a:p>
          <a:p>
            <a:pPr marL="171450" indent="-171450">
              <a:buFont typeface="Arial" panose="020B0604020202020204" pitchFamily="34" charset="0"/>
              <a:buChar char="•"/>
              <a:defRPr/>
            </a:pPr>
            <a:r>
              <a:rPr lang="en-US" b="0" i="0" baseline="0" dirty="0"/>
              <a:t>We also suggest hyperlinking the banner images directly to your membership registration page</a:t>
            </a:r>
          </a:p>
          <a:p>
            <a:pPr marL="171450" indent="-171450">
              <a:buFont typeface="Arial" panose="020B0604020202020204" pitchFamily="34" charset="0"/>
              <a:buChar char="•"/>
              <a:defRPr/>
            </a:pPr>
            <a:r>
              <a:rPr lang="en-US" b="0" i="0" baseline="0" dirty="0"/>
              <a:t>We also suggest placing one of the “Join Now” button graphics on your PTA website</a:t>
            </a:r>
          </a:p>
          <a:p>
            <a:pPr marL="171450" indent="-171450">
              <a:buFont typeface="Arial" panose="020B0604020202020204" pitchFamily="34" charset="0"/>
              <a:buChar char="•"/>
              <a:defRPr/>
            </a:pPr>
            <a:r>
              <a:rPr lang="en-US" b="0" i="0" baseline="0" dirty="0"/>
              <a:t>The graphic should be hyperlinked so that when a user clicks on the link it will take them directly to the page to sign up for membership</a:t>
            </a:r>
            <a:endParaRPr lang="en-US" b="0" baseline="0" dirty="0"/>
          </a:p>
        </p:txBody>
      </p:sp>
      <p:sp>
        <p:nvSpPr>
          <p:cNvPr id="4" name="Slide Number Placeholder 3"/>
          <p:cNvSpPr>
            <a:spLocks noGrp="1"/>
          </p:cNvSpPr>
          <p:nvPr>
            <p:ph type="sldNum" sz="quarter" idx="5"/>
          </p:nvPr>
        </p:nvSpPr>
        <p:spPr/>
        <p:txBody>
          <a:bodyPr/>
          <a:lstStyle/>
          <a:p>
            <a:fld id="{EE429749-3B2F-4443-8963-1CAB883C9E8F}" type="slidenum">
              <a:rPr lang="en-US" smtClean="0"/>
              <a:t>34</a:t>
            </a:fld>
            <a:endParaRPr lang="en-US" dirty="0"/>
          </a:p>
        </p:txBody>
      </p:sp>
    </p:spTree>
    <p:extLst>
      <p:ext uri="{BB962C8B-B14F-4D97-AF65-F5344CB8AC3E}">
        <p14:creationId xmlns:p14="http://schemas.microsoft.com/office/powerpoint/2010/main" val="393274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LaWanda Toney</a:t>
            </a:r>
            <a:endParaRPr lang="en-US" b="1" dirty="0"/>
          </a:p>
          <a:p>
            <a:endParaRPr lang="en-US" b="1" dirty="0"/>
          </a:p>
          <a:p>
            <a:pPr>
              <a:defRPr/>
            </a:pPr>
            <a:r>
              <a:rPr lang="en-US" b="1" dirty="0"/>
              <a:t>Script:</a:t>
            </a:r>
          </a:p>
          <a:p>
            <a:pPr marL="171450" indent="-171450">
              <a:buFont typeface="Arial" panose="020B0604020202020204" pitchFamily="34" charset="0"/>
              <a:buChar char="•"/>
              <a:defRPr/>
            </a:pPr>
            <a:r>
              <a:rPr lang="en-US" b="0" baseline="0" dirty="0"/>
              <a:t>The </a:t>
            </a:r>
            <a:r>
              <a:rPr lang="en-US" b="0" i="1" baseline="0" dirty="0"/>
              <a:t>PTA For Your Child</a:t>
            </a:r>
            <a:r>
              <a:rPr lang="en-US" b="0" i="0" baseline="0" dirty="0"/>
              <a:t> printable posters and flyers can be posted throughout the school or handed out to families at PTA meetings or any school-wide event hosted by the PTA.</a:t>
            </a:r>
          </a:p>
          <a:p>
            <a:pPr marL="171450" indent="-171450">
              <a:buFont typeface="Arial" panose="020B0604020202020204" pitchFamily="34" charset="0"/>
              <a:buChar char="•"/>
              <a:defRPr/>
            </a:pPr>
            <a:r>
              <a:rPr lang="en-US" b="0" i="0" baseline="0" dirty="0"/>
              <a:t>These printable posters and flyers can be customized to include your own PTA-related images and we have included black and white and color options</a:t>
            </a:r>
          </a:p>
        </p:txBody>
      </p:sp>
      <p:sp>
        <p:nvSpPr>
          <p:cNvPr id="4" name="Slide Number Placeholder 3"/>
          <p:cNvSpPr>
            <a:spLocks noGrp="1"/>
          </p:cNvSpPr>
          <p:nvPr>
            <p:ph type="sldNum" sz="quarter" idx="5"/>
          </p:nvPr>
        </p:nvSpPr>
        <p:spPr/>
        <p:txBody>
          <a:bodyPr/>
          <a:lstStyle/>
          <a:p>
            <a:fld id="{EE429749-3B2F-4443-8963-1CAB883C9E8F}" type="slidenum">
              <a:rPr lang="en-US" smtClean="0"/>
              <a:t>35</a:t>
            </a:fld>
            <a:endParaRPr lang="en-US" dirty="0"/>
          </a:p>
        </p:txBody>
      </p:sp>
    </p:spTree>
    <p:extLst>
      <p:ext uri="{BB962C8B-B14F-4D97-AF65-F5344CB8AC3E}">
        <p14:creationId xmlns:p14="http://schemas.microsoft.com/office/powerpoint/2010/main" val="2026373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r>
              <a:rPr lang="en-US" b="1" baseline="0" dirty="0"/>
              <a:t> for Section 6 (slides 36 – 38): </a:t>
            </a:r>
            <a:r>
              <a:rPr lang="en-US" b="0" baseline="0" dirty="0"/>
              <a:t>5 minutes</a:t>
            </a:r>
            <a:endParaRPr lang="en-US" b="1" baseline="0" dirty="0"/>
          </a:p>
          <a:p>
            <a:endParaRPr lang="en-US" dirty="0"/>
          </a:p>
          <a:p>
            <a:r>
              <a:rPr lang="en-US" b="1" dirty="0"/>
              <a:t>Presenter: </a:t>
            </a:r>
            <a:r>
              <a:rPr lang="en-US" b="0" dirty="0"/>
              <a:t>LaWanda Toney</a:t>
            </a:r>
            <a:endParaRPr lang="en-US" b="1" dirty="0"/>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b="0" i="0" dirty="0"/>
              <a:t>The </a:t>
            </a:r>
            <a:r>
              <a:rPr lang="en-US" b="0" i="1" dirty="0"/>
              <a:t>PTA For Your Child </a:t>
            </a:r>
            <a:r>
              <a:rPr lang="en-US" b="0" i="0" dirty="0"/>
              <a:t>messaging and collateral materials are designed to integrate seamlessly into your current membership outreach strategy via the activities and communications channels you are already using to recruit new members and renewals</a:t>
            </a:r>
          </a:p>
          <a:p>
            <a:pPr marL="171450" indent="-171450">
              <a:buFont typeface="Arial" panose="020B0604020202020204" pitchFamily="34" charset="0"/>
              <a:buChar char="•"/>
            </a:pPr>
            <a:r>
              <a:rPr lang="en-US" b="0" i="0" dirty="0"/>
              <a:t>To kickstart your planning, we’ve outlined a short campaign rollout checklist for you to build into the first 30 days of annual recruitment and to use throughout the year</a:t>
            </a:r>
          </a:p>
          <a:p>
            <a:pPr marL="0" indent="0">
              <a:buFont typeface="Arial" panose="020B0604020202020204" pitchFamily="34" charset="0"/>
              <a:buNone/>
            </a:pPr>
            <a:endParaRPr lang="en-US" b="0" i="0" dirty="0"/>
          </a:p>
        </p:txBody>
      </p:sp>
      <p:sp>
        <p:nvSpPr>
          <p:cNvPr id="4" name="Slide Number Placeholder 3"/>
          <p:cNvSpPr>
            <a:spLocks noGrp="1"/>
          </p:cNvSpPr>
          <p:nvPr>
            <p:ph type="sldNum" sz="quarter" idx="10"/>
          </p:nvPr>
        </p:nvSpPr>
        <p:spPr/>
        <p:txBody>
          <a:bodyPr/>
          <a:lstStyle/>
          <a:p>
            <a:fld id="{9F8EFAAC-9254-BE4A-8403-707B88908A07}" type="slidenum">
              <a:rPr lang="en-US" smtClean="0"/>
              <a:pPr/>
              <a:t>36</a:t>
            </a:fld>
            <a:endParaRPr lang="en-US" dirty="0"/>
          </a:p>
        </p:txBody>
      </p:sp>
    </p:spTree>
    <p:extLst>
      <p:ext uri="{BB962C8B-B14F-4D97-AF65-F5344CB8AC3E}">
        <p14:creationId xmlns:p14="http://schemas.microsoft.com/office/powerpoint/2010/main" val="2297854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p>
          <a:p>
            <a:r>
              <a:rPr lang="en-US" b="1" dirty="0"/>
              <a:t>Presentation Note:</a:t>
            </a:r>
            <a:endParaRPr lang="en-US" b="0" dirty="0"/>
          </a:p>
          <a:p>
            <a:pPr marL="171450" indent="-171450">
              <a:buFont typeface="Arial" panose="020B0604020202020204" pitchFamily="34" charset="0"/>
              <a:buChar char="•"/>
            </a:pPr>
            <a:r>
              <a:rPr lang="en-US" b="0" dirty="0"/>
              <a:t>The checklist is an animated build that advances manually by clicking to reveal the next item on the list</a:t>
            </a:r>
            <a:endParaRPr lang="en-US" b="1" dirty="0"/>
          </a:p>
          <a:p>
            <a:endParaRPr lang="en-US" b="0" dirty="0"/>
          </a:p>
          <a:p>
            <a:r>
              <a:rPr lang="en-US" b="1" dirty="0"/>
              <a:t>Presenter: </a:t>
            </a:r>
            <a:r>
              <a:rPr lang="en-US" b="0" dirty="0"/>
              <a:t>LaWanda Toney</a:t>
            </a:r>
            <a:endParaRPr lang="en-US" b="1" dirty="0"/>
          </a:p>
          <a:p>
            <a:endParaRPr lang="en-US" b="1" dirty="0"/>
          </a:p>
          <a:p>
            <a:pPr>
              <a:defRPr/>
            </a:pPr>
            <a:r>
              <a:rPr lang="en-US" b="1" dirty="0"/>
              <a:t>Script:</a:t>
            </a:r>
          </a:p>
          <a:p>
            <a:pPr marL="171450" indent="-171450">
              <a:buFont typeface="Arial" panose="020B0604020202020204" pitchFamily="34" charset="0"/>
              <a:buChar char="•"/>
            </a:pPr>
            <a:r>
              <a:rPr lang="en-US" b="0" i="0" dirty="0"/>
              <a:t>The good news, you’ve already completed the first step by viewing this </a:t>
            </a:r>
            <a:r>
              <a:rPr lang="en-US" b="1" i="0" dirty="0"/>
              <a:t>Training Webinar</a:t>
            </a:r>
          </a:p>
          <a:p>
            <a:pPr marL="171450" indent="-171450">
              <a:buFont typeface="Arial" panose="020B0604020202020204" pitchFamily="34" charset="0"/>
              <a:buChar char="•"/>
            </a:pPr>
            <a:r>
              <a:rPr lang="en-US" b="0" i="0" dirty="0"/>
              <a:t>Next, we ask that you </a:t>
            </a:r>
            <a:r>
              <a:rPr lang="en-US" b="1" i="0" dirty="0"/>
              <a:t>read through the toolkit </a:t>
            </a:r>
            <a:r>
              <a:rPr lang="en-US" b="0" i="0" dirty="0"/>
              <a:t>and accompanying materials – this will allow you to thoroughly understand how to incorporate the campaign messaging and visuals into all membership communications</a:t>
            </a:r>
          </a:p>
          <a:p>
            <a:pPr marL="171450" indent="-171450">
              <a:buFont typeface="Arial" panose="020B0604020202020204" pitchFamily="34" charset="0"/>
              <a:buChar char="•"/>
            </a:pPr>
            <a:r>
              <a:rPr lang="en-US" b="0" i="0" dirty="0"/>
              <a:t>Review the campaign approach and materials with your </a:t>
            </a:r>
            <a:r>
              <a:rPr lang="en-US" b="1" i="0" dirty="0"/>
              <a:t>Executive Board</a:t>
            </a:r>
            <a:r>
              <a:rPr lang="en-US" b="0" i="0" dirty="0"/>
              <a:t> to inform them of the importance and necessity of this campaign</a:t>
            </a:r>
            <a:endParaRPr lang="en-US" b="1" i="0" dirty="0"/>
          </a:p>
          <a:p>
            <a:pPr marL="171450" indent="-171450">
              <a:buFont typeface="Arial" panose="020B0604020202020204" pitchFamily="34" charset="0"/>
              <a:buChar char="•"/>
            </a:pPr>
            <a:r>
              <a:rPr lang="en-US" b="1" i="0" dirty="0"/>
              <a:t>Update your website </a:t>
            </a:r>
            <a:r>
              <a:rPr lang="en-US" b="0" i="0" dirty="0"/>
              <a:t>and begin using the messaging and visuals in all of your PTA communications</a:t>
            </a:r>
          </a:p>
          <a:p>
            <a:pPr marL="171450" indent="-171450">
              <a:buFont typeface="Arial" panose="020B0604020202020204" pitchFamily="34" charset="0"/>
              <a:buChar char="•"/>
            </a:pPr>
            <a:r>
              <a:rPr lang="en-US" b="1" i="0" dirty="0"/>
              <a:t>Make joining easy</a:t>
            </a:r>
            <a:r>
              <a:rPr lang="en-US" b="0" i="0" dirty="0"/>
              <a:t> by adding the membership language and a Join PTA link on all social media platforms and hyperlink images to the membership registration page</a:t>
            </a:r>
          </a:p>
          <a:p>
            <a:pPr marL="171450" indent="-171450">
              <a:buFont typeface="Arial" panose="020B0604020202020204" pitchFamily="34" charset="0"/>
              <a:buChar char="•"/>
            </a:pPr>
            <a:r>
              <a:rPr lang="en-US" b="1" i="0" dirty="0"/>
              <a:t>Create a communications schedule</a:t>
            </a:r>
            <a:r>
              <a:rPr lang="en-US" b="0" i="0" dirty="0"/>
              <a:t> to develop a cadence of information being shared via and on social media – it’s important to remember to ask people to join often and that message repetition leads to better understanding </a:t>
            </a:r>
          </a:p>
          <a:p>
            <a:pPr marL="171450" indent="-171450">
              <a:buFont typeface="Arial" panose="020B0604020202020204" pitchFamily="34" charset="0"/>
              <a:buChar char="•"/>
            </a:pPr>
            <a:r>
              <a:rPr lang="en-US" b="1" i="0" dirty="0"/>
              <a:t>Use the full suite of visuals</a:t>
            </a:r>
            <a:r>
              <a:rPr lang="en-US" b="0" i="0" dirty="0"/>
              <a:t>, alternating images and messaging to engage and inform your followers</a:t>
            </a:r>
          </a:p>
          <a:p>
            <a:pPr marL="171450" indent="-171450">
              <a:buFont typeface="Arial" panose="020B0604020202020204" pitchFamily="34" charset="0"/>
              <a:buChar char="•"/>
            </a:pPr>
            <a:r>
              <a:rPr lang="en-US" b="1" i="0" dirty="0"/>
              <a:t>Directly ask families to join</a:t>
            </a:r>
            <a:r>
              <a:rPr lang="en-US" b="0" i="0" dirty="0"/>
              <a:t> use the membership solicitation email provided as part of the toolkit</a:t>
            </a:r>
          </a:p>
          <a:p>
            <a:pPr marL="171450" indent="-171450">
              <a:buFont typeface="Arial" panose="020B0604020202020204" pitchFamily="34" charset="0"/>
              <a:buChar char="•"/>
            </a:pPr>
            <a:r>
              <a:rPr lang="en-US" b="1" i="0" dirty="0"/>
              <a:t>Clearly and consistently</a:t>
            </a:r>
            <a:r>
              <a:rPr lang="en-US" b="0" i="0" dirty="0"/>
              <a:t> </a:t>
            </a:r>
            <a:r>
              <a:rPr lang="en-US" b="1" i="0" dirty="0"/>
              <a:t>brand </a:t>
            </a:r>
            <a:r>
              <a:rPr lang="en-US" b="0" i="0" dirty="0"/>
              <a:t>all membership appeals with the visuals developed for this campaign, this includes using the hashtags “PTAForYourChild” and “HowDoYouPTA?” – also clearly brand all PTA events, this will further increase awareness of PTA and its impact in your school</a:t>
            </a:r>
          </a:p>
          <a:p>
            <a:pPr marL="171450" indent="-171450">
              <a:buFont typeface="Arial" panose="020B0604020202020204" pitchFamily="34" charset="0"/>
              <a:buChar char="•"/>
            </a:pPr>
            <a:r>
              <a:rPr lang="en-US" b="0" i="0" dirty="0"/>
              <a:t>Finally, </a:t>
            </a:r>
            <a:r>
              <a:rPr lang="en-US" b="1" i="0" dirty="0"/>
              <a:t>Ask, Ask, Ask </a:t>
            </a:r>
            <a:r>
              <a:rPr lang="en-US" b="0" i="0" dirty="0"/>
              <a:t>– don’t stop asking people to join after the first month or so of school has passed</a:t>
            </a:r>
          </a:p>
          <a:p>
            <a:pPr marL="171450" indent="-171450">
              <a:buFont typeface="Arial" panose="020B0604020202020204" pitchFamily="34" charset="0"/>
              <a:buChar char="•"/>
            </a:pPr>
            <a:r>
              <a:rPr lang="en-US" b="0" i="0" dirty="0"/>
              <a:t>Be sure to include membership messaging including the benefits and impact of PTA membership in all communications throughout the year</a:t>
            </a:r>
          </a:p>
          <a:p>
            <a:pPr marL="171450" indent="-171450">
              <a:buFont typeface="Arial" panose="020B0604020202020204" pitchFamily="34" charset="0"/>
              <a:buChar char="•"/>
            </a:pPr>
            <a:r>
              <a:rPr lang="en-US" b="0" i="0" dirty="0"/>
              <a:t>And, if you have any questions about implementation – National PTA is here as a resource, so please don’t hesitate to reach out </a:t>
            </a:r>
            <a:endParaRPr lang="en-US" b="1" i="0" dirty="0"/>
          </a:p>
          <a:p>
            <a:endParaRPr lang="en-US" b="0" i="0" baseline="0" dirty="0"/>
          </a:p>
        </p:txBody>
      </p:sp>
      <p:sp>
        <p:nvSpPr>
          <p:cNvPr id="4" name="Slide Number Placeholder 3"/>
          <p:cNvSpPr>
            <a:spLocks noGrp="1"/>
          </p:cNvSpPr>
          <p:nvPr>
            <p:ph type="sldNum" sz="quarter" idx="5"/>
          </p:nvPr>
        </p:nvSpPr>
        <p:spPr/>
        <p:txBody>
          <a:bodyPr/>
          <a:lstStyle/>
          <a:p>
            <a:fld id="{EE429749-3B2F-4443-8963-1CAB883C9E8F}" type="slidenum">
              <a:rPr lang="en-US" smtClean="0"/>
              <a:t>37</a:t>
            </a:fld>
            <a:endParaRPr lang="en-US" dirty="0"/>
          </a:p>
        </p:txBody>
      </p:sp>
    </p:spTree>
    <p:extLst>
      <p:ext uri="{BB962C8B-B14F-4D97-AF65-F5344CB8AC3E}">
        <p14:creationId xmlns:p14="http://schemas.microsoft.com/office/powerpoint/2010/main" val="2524197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Note:</a:t>
            </a:r>
            <a:endParaRPr lang="en-US" b="0" dirty="0"/>
          </a:p>
          <a:p>
            <a:pPr marL="171450" indent="-171450">
              <a:buFont typeface="Arial" panose="020B0604020202020204" pitchFamily="34" charset="0"/>
              <a:buChar char="•"/>
            </a:pPr>
            <a:r>
              <a:rPr lang="en-US" b="0" dirty="0"/>
              <a:t>GIF animation will begin automatically</a:t>
            </a:r>
          </a:p>
          <a:p>
            <a:pPr marL="171450" indent="-171450">
              <a:buFont typeface="Arial" panose="020B0604020202020204" pitchFamily="34" charset="0"/>
              <a:buChar char="•"/>
            </a:pPr>
            <a:r>
              <a:rPr lang="en-US" b="0" dirty="0"/>
              <a:t>Once the animation ends, the GIF will automatically disappear and “How Do You PTA?” will appear</a:t>
            </a:r>
          </a:p>
          <a:p>
            <a:pPr marL="171450" indent="-171450">
              <a:buFont typeface="Arial" panose="020B0604020202020204" pitchFamily="34" charset="0"/>
              <a:buChar char="•"/>
            </a:pPr>
            <a:r>
              <a:rPr lang="en-US" b="0" dirty="0"/>
              <a:t>Presenter will begin closing remarks once “How Do You PTA?” appears on the screen</a:t>
            </a:r>
          </a:p>
          <a:p>
            <a:pPr marL="171450" indent="-171450">
              <a:buFont typeface="Arial" panose="020B0604020202020204" pitchFamily="34" charset="0"/>
              <a:buChar char="•"/>
            </a:pPr>
            <a:endParaRPr lang="en-US" b="1" dirty="0"/>
          </a:p>
          <a:p>
            <a:r>
              <a:rPr lang="en-US" b="1" dirty="0"/>
              <a:t>Presenter: </a:t>
            </a:r>
            <a:r>
              <a:rPr lang="en-US" b="0" dirty="0"/>
              <a:t>Leslie Boggs</a:t>
            </a:r>
          </a:p>
          <a:p>
            <a:endParaRPr lang="en-US" b="1" dirty="0"/>
          </a:p>
          <a:p>
            <a:pPr>
              <a:defRPr/>
            </a:pPr>
            <a:r>
              <a:rPr lang="en-US" b="1" dirty="0"/>
              <a:t>Script:</a:t>
            </a:r>
          </a:p>
          <a:p>
            <a:pPr marL="171450" indent="-171450">
              <a:buFont typeface="Arial" panose="020B0604020202020204" pitchFamily="34" charset="0"/>
              <a:buChar char="•"/>
            </a:pPr>
            <a:r>
              <a:rPr lang="en-US" dirty="0"/>
              <a:t>I hope you are as excited and inspired by the membership campaign as I am </a:t>
            </a:r>
          </a:p>
          <a:p>
            <a:pPr marL="171450" indent="-171450">
              <a:buFont typeface="Arial" panose="020B0604020202020204" pitchFamily="34" charset="0"/>
              <a:buChar char="•"/>
            </a:pPr>
            <a:r>
              <a:rPr lang="en-US" dirty="0"/>
              <a:t>Now it’s time think about “How Do You PTA?” and introduce and implement our new membership campaign in your state, regional and local PTAs</a:t>
            </a:r>
          </a:p>
          <a:p>
            <a:pPr marL="171450" indent="-171450">
              <a:buFont typeface="Arial" panose="020B0604020202020204" pitchFamily="34" charset="0"/>
              <a:buChar char="•"/>
            </a:pPr>
            <a:r>
              <a:rPr lang="en-US" dirty="0"/>
              <a:t>We cannot thank you enough for the work you do on behalf of PTA</a:t>
            </a:r>
          </a:p>
          <a:p>
            <a:pPr marL="171450" indent="-171450">
              <a:buFont typeface="Arial" panose="020B0604020202020204" pitchFamily="34" charset="0"/>
              <a:buChar char="•"/>
            </a:pPr>
            <a:r>
              <a:rPr lang="en-US" dirty="0"/>
              <a:t>You are making a difference in your child’s education and the education of all students at your school</a:t>
            </a:r>
          </a:p>
          <a:p>
            <a:pPr marL="171450" indent="-171450">
              <a:buFont typeface="Arial" panose="020B0604020202020204" pitchFamily="34" charset="0"/>
              <a:buChar char="•"/>
            </a:pPr>
            <a:r>
              <a:rPr lang="en-US" dirty="0"/>
              <a:t>It is our sincere hope and believe that this new membership campaign will increase membership and allow you to build on the important work you’re already doing</a:t>
            </a:r>
          </a:p>
          <a:p>
            <a:pPr marL="171450" indent="-171450">
              <a:buFont typeface="Arial" panose="020B0604020202020204" pitchFamily="34" charset="0"/>
              <a:buChar char="•"/>
            </a:pPr>
            <a:r>
              <a:rPr lang="en-US" dirty="0"/>
              <a:t>Thank you so much for your time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38</a:t>
            </a:fld>
            <a:endParaRPr lang="en-US" dirty="0"/>
          </a:p>
        </p:txBody>
      </p:sp>
    </p:spTree>
    <p:extLst>
      <p:ext uri="{BB962C8B-B14F-4D97-AF65-F5344CB8AC3E}">
        <p14:creationId xmlns:p14="http://schemas.microsoft.com/office/powerpoint/2010/main" val="47829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Leslie Boggs</a:t>
            </a:r>
          </a:p>
          <a:p>
            <a:endParaRPr lang="en-US" b="1" dirty="0"/>
          </a:p>
          <a:p>
            <a:r>
              <a:rPr lang="en-US" b="1" dirty="0"/>
              <a:t>Script: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I really want to thank you for participating in this training session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This new membership campaign is not only exciting, but it is critically important to PTA and its future success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There are many reasons why we’re here and why we’re committed to PTA</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At the core, we’re all here is because in one way, shape or form we’re dedicated to PTA’s mission – “To Make Every Child’s Potential a Reality by Engaging and Empowering Families and Communities to Advocate for All Children”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And, we’re committed to our values of collaboration, commitment, diversity, respect and accountability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More than ever, it is critically important that PTA is successfully positioned to support all children today and into the future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Yet, we know that PTA’s critical role is not universally understood or recognized . . . </a:t>
            </a:r>
          </a:p>
        </p:txBody>
      </p:sp>
      <p:sp>
        <p:nvSpPr>
          <p:cNvPr id="4" name="Slide Number Placeholder 3"/>
          <p:cNvSpPr>
            <a:spLocks noGrp="1"/>
          </p:cNvSpPr>
          <p:nvPr>
            <p:ph type="sldNum" sz="quarter" idx="5"/>
          </p:nvPr>
        </p:nvSpPr>
        <p:spPr/>
        <p:txBody>
          <a:bodyPr/>
          <a:lstStyle/>
          <a:p>
            <a:fld id="{EE429749-3B2F-4443-8963-1CAB883C9E8F}" type="slidenum">
              <a:rPr lang="en-US" smtClean="0"/>
              <a:t>4</a:t>
            </a:fld>
            <a:endParaRPr lang="en-US" dirty="0"/>
          </a:p>
        </p:txBody>
      </p:sp>
    </p:spTree>
    <p:extLst>
      <p:ext uri="{BB962C8B-B14F-4D97-AF65-F5344CB8AC3E}">
        <p14:creationId xmlns:p14="http://schemas.microsoft.com/office/powerpoint/2010/main" val="170860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Note:</a:t>
            </a:r>
          </a:p>
          <a:p>
            <a:pPr marL="171450" indent="-171450">
              <a:buFont typeface="Arial" panose="020B0604020202020204" pitchFamily="34" charset="0"/>
              <a:buChar char="•"/>
            </a:pPr>
            <a:r>
              <a:rPr lang="en-US" b="0" dirty="0"/>
              <a:t>Quotes will appear automatically</a:t>
            </a:r>
          </a:p>
          <a:p>
            <a:pPr marL="171450" indent="-171450">
              <a:buFont typeface="Arial" panose="020B0604020202020204" pitchFamily="34" charset="0"/>
              <a:buChar char="•"/>
            </a:pPr>
            <a:r>
              <a:rPr lang="en-US" b="0" dirty="0"/>
              <a:t>Presenter should speak while they appear on the screen</a:t>
            </a:r>
          </a:p>
          <a:p>
            <a:pPr marL="0" indent="0">
              <a:buFont typeface="Arial" panose="020B0604020202020204" pitchFamily="34" charset="0"/>
              <a:buNone/>
            </a:pPr>
            <a:endParaRPr lang="en-US" b="1" dirty="0"/>
          </a:p>
          <a:p>
            <a:r>
              <a:rPr lang="en-US" b="1" dirty="0"/>
              <a:t>Presenter: </a:t>
            </a:r>
            <a:r>
              <a:rPr lang="en-US" b="0" dirty="0"/>
              <a:t>Leslie Boggs</a:t>
            </a:r>
          </a:p>
          <a:p>
            <a:endParaRPr lang="en-US" b="1" dirty="0"/>
          </a:p>
          <a:p>
            <a:r>
              <a:rPr lang="en-US" b="1" dirty="0"/>
              <a:t>Script:</a:t>
            </a:r>
          </a:p>
          <a:p>
            <a:pPr marL="171450" indent="-171450">
              <a:buFont typeface="Arial" panose="020B0604020202020204" pitchFamily="34" charset="0"/>
              <a:buChar char="•"/>
            </a:pPr>
            <a:r>
              <a:rPr lang="en-US" b="0" dirty="0"/>
              <a:t>In fact, there’s a lot of skepticism of and misperceptions about PTA</a:t>
            </a:r>
          </a:p>
          <a:p>
            <a:pPr marL="171450" indent="-171450">
              <a:buFont typeface="Arial" panose="020B0604020202020204" pitchFamily="34" charset="0"/>
              <a:buChar char="•"/>
            </a:pPr>
            <a:r>
              <a:rPr lang="en-US" b="0" dirty="0"/>
              <a:t>PTA is often easily dismissed as cliquish and only for stay-at-home moms, or only for families who look a certain way</a:t>
            </a:r>
          </a:p>
          <a:p>
            <a:pPr marL="171450" indent="-171450">
              <a:buFont typeface="Arial" panose="020B0604020202020204" pitchFamily="34" charset="0"/>
              <a:buChar char="•"/>
            </a:pPr>
            <a:r>
              <a:rPr lang="en-US" b="0" dirty="0"/>
              <a:t>It is abundantly clear, that many people don’t understand how PTA support’s children, families, teachers, schools and communities </a:t>
            </a:r>
          </a:p>
          <a:p>
            <a:pPr marL="171450" indent="-171450">
              <a:buFont typeface="Arial" panose="020B0604020202020204" pitchFamily="34" charset="0"/>
              <a:buChar char="•"/>
            </a:pPr>
            <a:r>
              <a:rPr lang="en-US" b="0" dirty="0"/>
              <a:t>And, these quotes appearing on the screen may or may not surprise you</a:t>
            </a:r>
          </a:p>
          <a:p>
            <a:pPr marL="171450" indent="-171450">
              <a:buFont typeface="Arial" panose="020B0604020202020204" pitchFamily="34" charset="0"/>
              <a:buChar char="•"/>
            </a:pPr>
            <a:r>
              <a:rPr lang="en-US" b="0" dirty="0"/>
              <a:t>These were all gathered from the research we conducted to develop this new membership campaign</a:t>
            </a:r>
          </a:p>
          <a:p>
            <a:pPr marL="171450" indent="-171450">
              <a:buFont typeface="Arial" panose="020B0604020202020204" pitchFamily="34" charset="0"/>
              <a:buChar char="•"/>
            </a:pPr>
            <a:r>
              <a:rPr lang="en-US" b="0" dirty="0"/>
              <a:t>These perceptions impact not just your individual school, but all of PTA</a:t>
            </a:r>
          </a:p>
          <a:p>
            <a:pPr marL="171450" indent="-171450">
              <a:buFont typeface="Arial" panose="020B0604020202020204" pitchFamily="34" charset="0"/>
              <a:buChar char="•"/>
            </a:pPr>
            <a:r>
              <a:rPr lang="en-US" b="0" dirty="0"/>
              <a:t>And, we see it most acutely in the decline in PTA membership across the country</a:t>
            </a:r>
          </a:p>
          <a:p>
            <a:pPr marL="171450" indent="-171450">
              <a:buFont typeface="Arial" panose="020B0604020202020204" pitchFamily="34" charset="0"/>
              <a:buChar char="•"/>
            </a:pPr>
            <a:r>
              <a:rPr lang="en-US" b="0" dirty="0"/>
              <a:t>We know that PTA has evolved since its founding more than 120 years ago, but its basic function still remains the same – to support, advocate for and connect parents and teachers to ensure our children reach their full potential</a:t>
            </a:r>
          </a:p>
          <a:p>
            <a:pPr marL="171450" indent="-171450">
              <a:buFont typeface="Arial" panose="020B0604020202020204" pitchFamily="34" charset="0"/>
              <a:buChar char="•"/>
            </a:pPr>
            <a:r>
              <a:rPr lang="en-US" b="0" dirty="0"/>
              <a:t>Yet, joining PTA is not always seen as necessary or essential for parents of school-aged children</a:t>
            </a:r>
          </a:p>
          <a:p>
            <a:pPr marL="171450" indent="-171450">
              <a:buFont typeface="Arial" panose="020B0604020202020204" pitchFamily="34" charset="0"/>
              <a:buChar char="•"/>
            </a:pPr>
            <a:r>
              <a:rPr lang="en-US" baseline="0" dirty="0"/>
              <a:t>With a presence in 22,000 schools, by speaking in one voice, we have the opportunity to tell a very compelling and powerful story about who we are, what we stand for and why PTA is so important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So, whether or not these quotes surprise you or it’s exactly what you expected to see, it’s not how we want PTA to be perceived and that’s really why we’re here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Now, we’ll learn more about the very insightful research findings</a:t>
            </a:r>
          </a:p>
          <a:p>
            <a:pPr marL="0" indent="0">
              <a:buFont typeface="Arial" panose="020B0604020202020204" pitchFamily="34" charset="0"/>
              <a:buNone/>
            </a:pPr>
            <a:endParaRPr lang="en-US" dirty="0"/>
          </a:p>
          <a:p>
            <a:endParaRPr lang="en-US" b="1" dirty="0"/>
          </a:p>
        </p:txBody>
      </p:sp>
      <p:sp>
        <p:nvSpPr>
          <p:cNvPr id="4" name="Slide Number Placeholder 3"/>
          <p:cNvSpPr>
            <a:spLocks noGrp="1"/>
          </p:cNvSpPr>
          <p:nvPr>
            <p:ph type="sldNum" sz="quarter" idx="5"/>
          </p:nvPr>
        </p:nvSpPr>
        <p:spPr/>
        <p:txBody>
          <a:bodyPr/>
          <a:lstStyle/>
          <a:p>
            <a:fld id="{EE429749-3B2F-4443-8963-1CAB883C9E8F}" type="slidenum">
              <a:rPr lang="en-US" smtClean="0"/>
              <a:t>5</a:t>
            </a:fld>
            <a:endParaRPr lang="en-US" dirty="0"/>
          </a:p>
        </p:txBody>
      </p:sp>
    </p:spTree>
    <p:extLst>
      <p:ext uri="{BB962C8B-B14F-4D97-AF65-F5344CB8AC3E}">
        <p14:creationId xmlns:p14="http://schemas.microsoft.com/office/powerpoint/2010/main" val="3562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r>
              <a:rPr lang="en-US" b="1" baseline="0" dirty="0"/>
              <a:t> for Section 2 (slides 6 – 15)</a:t>
            </a:r>
            <a:r>
              <a:rPr lang="en-US" b="1" dirty="0"/>
              <a:t>: </a:t>
            </a:r>
            <a:r>
              <a:rPr lang="en-US" b="0" dirty="0"/>
              <a:t>12 minutes</a:t>
            </a:r>
            <a:endParaRPr lang="en-US" b="1" dirty="0"/>
          </a:p>
          <a:p>
            <a:endParaRPr lang="en-US" dirty="0"/>
          </a:p>
          <a:p>
            <a:r>
              <a:rPr lang="en-US" b="1" dirty="0"/>
              <a:t>Presenter: </a:t>
            </a:r>
            <a:r>
              <a:rPr lang="en-US" b="0" dirty="0"/>
              <a:t>Jackeline Stewart</a:t>
            </a:r>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To build a successful campaign, we must start with research</a:t>
            </a:r>
          </a:p>
          <a:p>
            <a:pPr marL="171450" indent="-171450">
              <a:buFont typeface="Arial" panose="020B0604020202020204" pitchFamily="34" charset="0"/>
              <a:buChar char="•"/>
            </a:pPr>
            <a:r>
              <a:rPr lang="en-US" dirty="0"/>
              <a:t>This ensures that our thinking is grounded in fact, not assumption – allowing us to identify the best ways reach your target audiences</a:t>
            </a:r>
          </a:p>
          <a:p>
            <a:pPr marL="171450" indent="-171450">
              <a:buFont typeface="Arial" panose="020B0604020202020204" pitchFamily="34" charset="0"/>
              <a:buChar char="•"/>
            </a:pPr>
            <a:r>
              <a:rPr lang="en-US" dirty="0"/>
              <a:t>For PTA, we conducted primary and secondary research to help us gather internal and external perceptions of PTA</a:t>
            </a:r>
          </a:p>
          <a:p>
            <a:pPr marL="171450" indent="-171450">
              <a:buFont typeface="Arial" panose="020B0604020202020204" pitchFamily="34" charset="0"/>
              <a:buChar char="•"/>
            </a:pPr>
            <a:r>
              <a:rPr lang="en-US" dirty="0"/>
              <a:t>This helped to inform our overall campaign plan and create messaging and visuals that communicate who PTA is in an authentic, compelling and unique way</a:t>
            </a:r>
          </a:p>
        </p:txBody>
      </p:sp>
      <p:sp>
        <p:nvSpPr>
          <p:cNvPr id="4" name="Slide Number Placeholder 3"/>
          <p:cNvSpPr>
            <a:spLocks noGrp="1"/>
          </p:cNvSpPr>
          <p:nvPr>
            <p:ph type="sldNum" sz="quarter" idx="10"/>
          </p:nvPr>
        </p:nvSpPr>
        <p:spPr/>
        <p:txBody>
          <a:bodyPr/>
          <a:lstStyle/>
          <a:p>
            <a:fld id="{9F8EFAAC-9254-BE4A-8403-707B88908A07}" type="slidenum">
              <a:rPr lang="en-US" smtClean="0"/>
              <a:pPr/>
              <a:t>6</a:t>
            </a:fld>
            <a:endParaRPr lang="en-US" dirty="0"/>
          </a:p>
        </p:txBody>
      </p:sp>
    </p:spTree>
    <p:extLst>
      <p:ext uri="{BB962C8B-B14F-4D97-AF65-F5344CB8AC3E}">
        <p14:creationId xmlns:p14="http://schemas.microsoft.com/office/powerpoint/2010/main" val="328873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Jackeline Stewart</a:t>
            </a:r>
          </a:p>
          <a:p>
            <a:pPr marL="0" indent="0">
              <a:buFont typeface="Arial" pitchFamily="34" charset="0"/>
              <a:buNone/>
            </a:pPr>
            <a:endParaRPr lang="en-US" b="0" dirty="0"/>
          </a:p>
          <a:p>
            <a:r>
              <a:rPr lang="en-US" b="1" dirty="0"/>
              <a:t>Script:</a:t>
            </a:r>
            <a:endParaRPr lang="en-US" b="0" dirty="0"/>
          </a:p>
          <a:p>
            <a:pPr marL="171450" indent="-171450">
              <a:buFont typeface="Arial" panose="020B0604020202020204" pitchFamily="34" charset="0"/>
              <a:buChar char="•"/>
            </a:pPr>
            <a:r>
              <a:rPr lang="en-US" b="0" dirty="0"/>
              <a:t>To ensure our campaign had this strong foundation, we conducted several phases of research so we could gain new insights about the barriers to membership and further explore attitudes and opinions about PTA and its work</a:t>
            </a:r>
          </a:p>
          <a:p>
            <a:pPr marL="171450" indent="-171450">
              <a:buFont typeface="Arial" panose="020B0604020202020204" pitchFamily="34" charset="0"/>
              <a:buChar char="•"/>
            </a:pPr>
            <a:r>
              <a:rPr lang="en-US" b="0" dirty="0"/>
              <a:t>First, during PTA’s National Governance Retreat in September we conducted a Focus Group </a:t>
            </a:r>
          </a:p>
          <a:p>
            <a:pPr marL="628650" lvl="1" indent="-171450">
              <a:buFont typeface="Arial" panose="020B0604020202020204" pitchFamily="34" charset="0"/>
              <a:buChar char="•"/>
            </a:pPr>
            <a:r>
              <a:rPr lang="en-US" b="0" dirty="0"/>
              <a:t>The goal of the focus group was to explore the challenges and opportunities currently facing PTA</a:t>
            </a:r>
          </a:p>
          <a:p>
            <a:pPr marL="628650" lvl="1" indent="-171450">
              <a:buFont typeface="Arial" panose="020B0604020202020204" pitchFamily="34" charset="0"/>
              <a:buChar char="•"/>
            </a:pPr>
            <a:r>
              <a:rPr lang="en-US" b="0" dirty="0"/>
              <a:t>To do this, we conducted a series of interactive exercises among small groups</a:t>
            </a:r>
          </a:p>
          <a:p>
            <a:pPr marL="171450" lvl="0" indent="-171450">
              <a:buFont typeface="Arial" panose="020B0604020202020204" pitchFamily="34" charset="0"/>
              <a:buChar char="•"/>
            </a:pPr>
            <a:r>
              <a:rPr lang="en-US" b="0" dirty="0"/>
              <a:t>Next, we fielded a nation-wide, online survey of nearly 1,500 people – both current members and non-members</a:t>
            </a:r>
          </a:p>
          <a:p>
            <a:pPr marL="171450" lvl="0" indent="-171450">
              <a:buFont typeface="Arial" panose="020B0604020202020204" pitchFamily="34" charset="0"/>
              <a:buChar char="•"/>
            </a:pPr>
            <a:r>
              <a:rPr lang="en-US" b="0" dirty="0"/>
              <a:t>The objectives of the survey were to: </a:t>
            </a:r>
          </a:p>
          <a:p>
            <a:pPr marL="628650" lvl="1" indent="-171450">
              <a:buFont typeface="Arial" panose="020B0604020202020204" pitchFamily="34" charset="0"/>
              <a:buChar char="•"/>
            </a:pPr>
            <a:r>
              <a:rPr lang="en-US" b="0" dirty="0"/>
              <a:t>understand current perceptions of PTA among members and non-members</a:t>
            </a:r>
          </a:p>
          <a:p>
            <a:pPr marL="628650" lvl="1" indent="-171450">
              <a:buFont typeface="Arial" panose="020B0604020202020204" pitchFamily="34" charset="0"/>
              <a:buChar char="•"/>
            </a:pPr>
            <a:r>
              <a:rPr lang="en-US" b="0" dirty="0"/>
              <a:t>Determine what is motivating people to join and what are barriers to membership</a:t>
            </a:r>
          </a:p>
          <a:p>
            <a:pPr marL="628650" lvl="1" indent="-171450">
              <a:buFont typeface="Arial" panose="020B0604020202020204" pitchFamily="34" charset="0"/>
              <a:buChar char="•"/>
            </a:pPr>
            <a:r>
              <a:rPr lang="en-US" b="0" dirty="0"/>
              <a:t>Gauge how to increase engagement among current and prospective members</a:t>
            </a:r>
          </a:p>
          <a:p>
            <a:pPr marL="628650" lvl="1" indent="-171450">
              <a:buFont typeface="Arial" panose="020B0604020202020204" pitchFamily="34" charset="0"/>
              <a:buChar char="•"/>
            </a:pPr>
            <a:r>
              <a:rPr lang="en-US" b="0" dirty="0"/>
              <a:t>Finally, uncover key audience segments and gain insights on what kind of messaging resonates with our target audiences</a:t>
            </a:r>
          </a:p>
          <a:p>
            <a:pPr marL="171450" lvl="0" indent="-171450">
              <a:buFont typeface="Arial" panose="020B0604020202020204" pitchFamily="34" charset="0"/>
              <a:buChar char="•"/>
            </a:pPr>
            <a:r>
              <a:rPr lang="en-US" b="0" dirty="0"/>
              <a:t>Building on the survey, we conducted a series of in-depth interviews, also among members and non-members</a:t>
            </a:r>
          </a:p>
          <a:p>
            <a:pPr marL="171450" lvl="0" indent="-171450">
              <a:buFont typeface="Arial" panose="020B0604020202020204" pitchFamily="34" charset="0"/>
              <a:buChar char="•"/>
            </a:pPr>
            <a:r>
              <a:rPr lang="en-US" b="0" dirty="0"/>
              <a:t>The objectives of the interviews were to:</a:t>
            </a:r>
          </a:p>
          <a:p>
            <a:pPr marL="628650" lvl="1" indent="-171450">
              <a:buFont typeface="Arial" panose="020B0604020202020204" pitchFamily="34" charset="0"/>
              <a:buChar char="•"/>
            </a:pPr>
            <a:r>
              <a:rPr lang="en-US" sz="2400" dirty="0">
                <a:latin typeface="Avenir Book" panose="02000503020000020003" pitchFamily="2" charset="0"/>
              </a:rPr>
              <a:t>Understand the goals parents have for their children that motivate them give and participate in school activities</a:t>
            </a:r>
          </a:p>
          <a:p>
            <a:pPr marL="628650" lvl="1" indent="-171450">
              <a:buFont typeface="Arial" panose="020B0604020202020204" pitchFamily="34" charset="0"/>
              <a:buChar char="•"/>
            </a:pPr>
            <a:r>
              <a:rPr lang="en-US" sz="2400" dirty="0">
                <a:latin typeface="Avenir Book" panose="02000503020000020003" pitchFamily="2" charset="0"/>
              </a:rPr>
              <a:t>Identify current perceptions of PTA </a:t>
            </a:r>
          </a:p>
          <a:p>
            <a:pPr marL="628650" lvl="1" indent="-171450">
              <a:buFont typeface="Arial" panose="020B0604020202020204" pitchFamily="34" charset="0"/>
              <a:buChar char="•"/>
            </a:pPr>
            <a:r>
              <a:rPr lang="en-US" sz="2400" dirty="0">
                <a:latin typeface="Avenir Book" panose="02000503020000020003" pitchFamily="2" charset="0"/>
              </a:rPr>
              <a:t>Explore barriers non-members face when considering PTA membership</a:t>
            </a:r>
          </a:p>
          <a:p>
            <a:pPr marL="628650" lvl="1" indent="-171450">
              <a:buFont typeface="Arial" panose="020B0604020202020204" pitchFamily="34" charset="0"/>
              <a:buChar char="•"/>
            </a:pPr>
            <a:r>
              <a:rPr lang="en-US" sz="2400" dirty="0">
                <a:latin typeface="Avenir Book" panose="02000503020000020003" pitchFamily="2" charset="0"/>
              </a:rPr>
              <a:t>Clarify the value proposition for PTA and factors that might compel prospective members to join</a:t>
            </a:r>
          </a:p>
          <a:p>
            <a:pPr marL="171450" lvl="0" indent="-171450">
              <a:buFont typeface="Arial" panose="020B0604020202020204" pitchFamily="34" charset="0"/>
              <a:buChar char="•"/>
            </a:pPr>
            <a:r>
              <a:rPr lang="en-US" sz="2400" b="0" dirty="0">
                <a:latin typeface="Avenir Book" panose="02000503020000020003" pitchFamily="2" charset="0"/>
              </a:rPr>
              <a:t>We then took the findings from both the survey and the in-depth interviews and created audience personas of important audience segments</a:t>
            </a:r>
          </a:p>
          <a:p>
            <a:pPr marL="171450" lvl="0" indent="-171450">
              <a:buFont typeface="Arial" panose="020B0604020202020204" pitchFamily="34" charset="0"/>
              <a:buChar char="•"/>
            </a:pPr>
            <a:r>
              <a:rPr lang="en-US" sz="2400" b="0" dirty="0">
                <a:latin typeface="Avenir Book" panose="02000503020000020003" pitchFamily="2" charset="0"/>
              </a:rPr>
              <a:t>The objectives of the audience personas and segmentation were to:</a:t>
            </a:r>
          </a:p>
          <a:p>
            <a:pPr marL="628650" lvl="1" indent="-171450">
              <a:buFont typeface="Arial" panose="020B0604020202020204" pitchFamily="34" charset="0"/>
              <a:buChar char="•"/>
            </a:pPr>
            <a:r>
              <a:rPr lang="en-US" sz="2400" b="0" dirty="0">
                <a:latin typeface="Avenir Book" panose="02000503020000020003" pitchFamily="2" charset="0"/>
              </a:rPr>
              <a:t>Gain a deeper understanding of the motivations, challenges and opportunities of these audiences</a:t>
            </a:r>
          </a:p>
          <a:p>
            <a:pPr marL="171450" lvl="0" indent="-171450">
              <a:buFont typeface="Arial" panose="020B0604020202020204" pitchFamily="34" charset="0"/>
              <a:buChar char="•"/>
            </a:pPr>
            <a:r>
              <a:rPr lang="en-US" sz="2400" b="0" dirty="0">
                <a:latin typeface="Avenir Book" panose="02000503020000020003" pitchFamily="2" charset="0"/>
              </a:rPr>
              <a:t>The final piece was a brand workshop that we conducted with PTA leadership and staff</a:t>
            </a:r>
          </a:p>
          <a:p>
            <a:pPr marL="171450" lvl="0" indent="-171450">
              <a:buFont typeface="Arial" panose="020B0604020202020204" pitchFamily="34" charset="0"/>
              <a:buChar char="•"/>
            </a:pPr>
            <a:r>
              <a:rPr lang="en-US" sz="2400" b="0" dirty="0">
                <a:latin typeface="Avenir Book" panose="02000503020000020003" pitchFamily="2" charset="0"/>
              </a:rPr>
              <a:t>The objectives of the workshop were to:</a:t>
            </a:r>
          </a:p>
          <a:p>
            <a:pPr marL="628650" lvl="1" indent="-171450">
              <a:buFont typeface="Arial" panose="020B0604020202020204" pitchFamily="34" charset="0"/>
              <a:buChar char="•"/>
            </a:pPr>
            <a:r>
              <a:rPr lang="en-US" sz="2400" dirty="0">
                <a:latin typeface="Avenir Book" panose="02000503020000020003" pitchFamily="2" charset="0"/>
              </a:rPr>
              <a:t>Align on key challenges deterring people from joining the PTA that National PTA can solve for</a:t>
            </a:r>
          </a:p>
          <a:p>
            <a:pPr marL="628650" lvl="1" indent="-171450">
              <a:buFont typeface="Arial" panose="020B0604020202020204" pitchFamily="34" charset="0"/>
              <a:buChar char="•"/>
            </a:pPr>
            <a:r>
              <a:rPr lang="en-US" sz="2400" dirty="0">
                <a:latin typeface="Avenir Book" panose="02000503020000020003" pitchFamily="2" charset="0"/>
              </a:rPr>
              <a:t>And, jointly develop targeted messaging recommendations that can address these challenges for our key audiences</a:t>
            </a:r>
          </a:p>
          <a:p>
            <a:pPr marL="171450" lvl="0" indent="-171450">
              <a:buFont typeface="Arial" panose="020B0604020202020204" pitchFamily="34" charset="0"/>
              <a:buChar char="•"/>
            </a:pPr>
            <a:r>
              <a:rPr lang="en-US" sz="2400" dirty="0">
                <a:latin typeface="Avenir Book" panose="02000503020000020003" pitchFamily="2" charset="0"/>
              </a:rPr>
              <a:t>It was quite a lot of research, but it provided us with deep understanding and insights, that allowed us to develop this campaign</a:t>
            </a:r>
          </a:p>
          <a:p>
            <a:pPr marL="171450" lvl="0" indent="-171450">
              <a:buFont typeface="Arial" panose="020B0604020202020204" pitchFamily="34" charset="0"/>
              <a:buChar char="•"/>
            </a:pPr>
            <a:r>
              <a:rPr lang="en-US" sz="2400" dirty="0">
                <a:latin typeface="Avenir Book" panose="02000503020000020003" pitchFamily="2" charset="0"/>
              </a:rPr>
              <a:t>The complete body of research is fascinating and now I will take some time to walk you through our top findings and insights</a:t>
            </a:r>
          </a:p>
          <a:p>
            <a:endParaRPr lang="en-US" dirty="0"/>
          </a:p>
        </p:txBody>
      </p:sp>
      <p:sp>
        <p:nvSpPr>
          <p:cNvPr id="4" name="Slide Number Placeholder 3"/>
          <p:cNvSpPr>
            <a:spLocks noGrp="1"/>
          </p:cNvSpPr>
          <p:nvPr>
            <p:ph type="sldNum" sz="quarter" idx="5"/>
          </p:nvPr>
        </p:nvSpPr>
        <p:spPr/>
        <p:txBody>
          <a:bodyPr/>
          <a:lstStyle/>
          <a:p>
            <a:fld id="{EE429749-3B2F-4443-8963-1CAB883C9E8F}" type="slidenum">
              <a:rPr lang="en-US" smtClean="0"/>
              <a:t>7</a:t>
            </a:fld>
            <a:endParaRPr lang="en-US" dirty="0"/>
          </a:p>
        </p:txBody>
      </p:sp>
    </p:spTree>
    <p:extLst>
      <p:ext uri="{BB962C8B-B14F-4D97-AF65-F5344CB8AC3E}">
        <p14:creationId xmlns:p14="http://schemas.microsoft.com/office/powerpoint/2010/main" val="3278765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Jackeline Stewart</a:t>
            </a:r>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Current PTA members do not need to be convinced that PTA is important, but they want to see the impact the organization has at the local and national level with tangible examples</a:t>
            </a:r>
          </a:p>
          <a:p>
            <a:pPr marL="171450" indent="-171450">
              <a:buFont typeface="Arial" panose="020B0604020202020204" pitchFamily="34" charset="0"/>
              <a:buChar char="•"/>
            </a:pPr>
            <a:r>
              <a:rPr lang="en-US" dirty="0"/>
              <a:t>They also believe in the full breadth of benefits PTA provides, but the core to their motivation to staying involved are the friendships they form and how PTA helps to improve their community</a:t>
            </a:r>
          </a:p>
          <a:p>
            <a:pPr marL="171450" indent="-171450">
              <a:buFont typeface="Arial" panose="020B0604020202020204" pitchFamily="34" charset="0"/>
              <a:buChar char="•"/>
            </a:pPr>
            <a:r>
              <a:rPr lang="en-US" dirty="0"/>
              <a:t>For members, while they’re already bought into to the benefits of PTA, they do want to see the personal relevance to their child</a:t>
            </a:r>
          </a:p>
          <a:p>
            <a:pPr marL="171450" indent="-171450">
              <a:buFont typeface="Arial" panose="020B0604020202020204" pitchFamily="34" charset="0"/>
              <a:buChar char="•"/>
            </a:pPr>
            <a:r>
              <a:rPr lang="en-US" dirty="0"/>
              <a:t>The reasons to be involved are important, but it’s the emotional connection that will maintain involvement</a:t>
            </a:r>
          </a:p>
          <a:p>
            <a:pPr marL="171450" indent="-171450">
              <a:buFont typeface="Arial" panose="020B0604020202020204" pitchFamily="34" charset="0"/>
              <a:buChar char="•"/>
            </a:pPr>
            <a:r>
              <a:rPr lang="en-US" dirty="0"/>
              <a:t>Despite believing in the value of the PTA, members are uncertain about the organization’s future</a:t>
            </a:r>
          </a:p>
          <a:p>
            <a:pPr marL="171450" indent="-171450">
              <a:buFont typeface="Arial" panose="020B0604020202020204" pitchFamily="34" charset="0"/>
              <a:buChar char="•"/>
            </a:pPr>
            <a:r>
              <a:rPr lang="en-US" dirty="0"/>
              <a:t>Whether or not PTA’s best days are ahead is unknown for many</a:t>
            </a:r>
          </a:p>
          <a:p>
            <a:pPr marL="171450" indent="-171450">
              <a:buFont typeface="Arial" panose="020B0604020202020204" pitchFamily="34" charset="0"/>
              <a:buChar char="•"/>
            </a:pPr>
            <a:r>
              <a:rPr lang="en-US" dirty="0"/>
              <a:t>This is rooted in a belief that the PTA is too bureaucratic and it slow to change</a:t>
            </a:r>
          </a:p>
          <a:p>
            <a:pPr marL="171450" indent="-171450">
              <a:buFont typeface="Arial" panose="020B0604020202020204" pitchFamily="34" charset="0"/>
              <a:buChar char="•"/>
            </a:pPr>
            <a:r>
              <a:rPr lang="en-US" dirty="0"/>
              <a:t>To change this opinion, they need to see examples of tangible impact and the organizations future vision</a:t>
            </a:r>
          </a:p>
          <a:p>
            <a:pPr marL="171450" indent="-171450">
              <a:buFont typeface="Arial" panose="020B0604020202020204" pitchFamily="34" charset="0"/>
              <a:buChar char="•"/>
            </a:pPr>
            <a:r>
              <a:rPr lang="en-US" dirty="0"/>
              <a:t>Finally, even current members find PTA participation difficult</a:t>
            </a:r>
          </a:p>
          <a:p>
            <a:pPr marL="171450" indent="-171450">
              <a:buFont typeface="Arial" panose="020B0604020202020204" pitchFamily="34" charset="0"/>
              <a:buChar char="•"/>
            </a:pPr>
            <a:r>
              <a:rPr lang="en-US" dirty="0"/>
              <a:t>This is because they see that their local PTA’s often tap the same individuals and do not represent the entire school community</a:t>
            </a:r>
          </a:p>
          <a:p>
            <a:pPr marL="171450" indent="-171450">
              <a:buFont typeface="Arial" panose="020B0604020202020204" pitchFamily="34" charset="0"/>
              <a:buChar char="•"/>
            </a:pPr>
            <a:r>
              <a:rPr lang="en-US" dirty="0"/>
              <a:t>Current members also believe there are issues with exclusivity and a belief that it’s only for stay-at-home moms</a:t>
            </a:r>
          </a:p>
        </p:txBody>
      </p:sp>
      <p:sp>
        <p:nvSpPr>
          <p:cNvPr id="4" name="Slide Number Placeholder 3"/>
          <p:cNvSpPr>
            <a:spLocks noGrp="1"/>
          </p:cNvSpPr>
          <p:nvPr>
            <p:ph type="sldNum" sz="quarter" idx="5"/>
          </p:nvPr>
        </p:nvSpPr>
        <p:spPr/>
        <p:txBody>
          <a:bodyPr/>
          <a:lstStyle/>
          <a:p>
            <a:fld id="{EE429749-3B2F-4443-8963-1CAB883C9E8F}" type="slidenum">
              <a:rPr lang="en-US" smtClean="0"/>
              <a:t>8</a:t>
            </a:fld>
            <a:endParaRPr lang="en-US" dirty="0"/>
          </a:p>
        </p:txBody>
      </p:sp>
    </p:spTree>
    <p:extLst>
      <p:ext uri="{BB962C8B-B14F-4D97-AF65-F5344CB8AC3E}">
        <p14:creationId xmlns:p14="http://schemas.microsoft.com/office/powerpoint/2010/main" val="260744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r>
              <a:rPr lang="en-US" b="0" dirty="0"/>
              <a:t>Jackeline Stewart</a:t>
            </a:r>
          </a:p>
          <a:p>
            <a:pPr marL="0" indent="0">
              <a:buFont typeface="Arial" pitchFamily="34" charset="0"/>
              <a:buNone/>
            </a:pPr>
            <a:endParaRPr lang="en-US" b="0" dirty="0"/>
          </a:p>
          <a:p>
            <a:r>
              <a:rPr lang="en-US" b="1" dirty="0"/>
              <a:t>Script:</a:t>
            </a:r>
          </a:p>
          <a:p>
            <a:pPr marL="171450" indent="-171450">
              <a:buFont typeface="Arial" panose="020B0604020202020204" pitchFamily="34" charset="0"/>
              <a:buChar char="•"/>
            </a:pPr>
            <a:r>
              <a:rPr lang="en-US" dirty="0"/>
              <a:t>For prospective members, PTA brand awareness is strong but there is very little understanding of PTA</a:t>
            </a:r>
          </a:p>
          <a:p>
            <a:pPr marL="171450" indent="-171450">
              <a:buFont typeface="Arial" panose="020B0604020202020204" pitchFamily="34" charset="0"/>
              <a:buChar char="•"/>
            </a:pPr>
            <a:r>
              <a:rPr lang="en-US" dirty="0"/>
              <a:t>Without a basic knowledge of what PTA does, its impact, its mission, prospects default to preconceived stereotypes</a:t>
            </a:r>
          </a:p>
          <a:p>
            <a:pPr marL="171450" indent="-171450">
              <a:buFont typeface="Arial" panose="020B0604020202020204" pitchFamily="34" charset="0"/>
              <a:buChar char="•"/>
            </a:pPr>
            <a:r>
              <a:rPr lang="en-US" dirty="0"/>
              <a:t>Prospective members also need to see the direct impact on their child</a:t>
            </a:r>
          </a:p>
          <a:p>
            <a:pPr marL="171450" indent="-171450">
              <a:buFont typeface="Arial" panose="020B0604020202020204" pitchFamily="34" charset="0"/>
              <a:buChar char="•"/>
            </a:pPr>
            <a:r>
              <a:rPr lang="en-US" dirty="0"/>
              <a:t>Once prospective members are presented with more information and messaging about PTA, they are more positive and receptive to the idea of membership</a:t>
            </a:r>
          </a:p>
          <a:p>
            <a:pPr marL="171450" indent="-171450">
              <a:buFont typeface="Arial" panose="020B0604020202020204" pitchFamily="34" charset="0"/>
              <a:buChar char="•"/>
            </a:pPr>
            <a:r>
              <a:rPr lang="en-US" dirty="0"/>
              <a:t>Finally, there is a strong desire and need for diversity and inclusion</a:t>
            </a:r>
          </a:p>
          <a:p>
            <a:pPr marL="171450" indent="-171450">
              <a:buFont typeface="Arial" panose="020B0604020202020204" pitchFamily="34" charset="0"/>
              <a:buChar char="•"/>
            </a:pPr>
            <a:r>
              <a:rPr lang="en-US" dirty="0"/>
              <a:t>Multicultural audiences are eager to be engaged in their child’s education and want find additional ways to help their children succeed</a:t>
            </a:r>
          </a:p>
          <a:p>
            <a:pPr marL="171450" indent="-171450">
              <a:buFont typeface="Arial" panose="020B0604020202020204" pitchFamily="34" charset="0"/>
              <a:buChar char="•"/>
            </a:pPr>
            <a:r>
              <a:rPr lang="en-US" dirty="0"/>
              <a:t>Therefore, more inclusive messaging and engagement must happen at the local PTA level</a:t>
            </a:r>
          </a:p>
        </p:txBody>
      </p:sp>
      <p:sp>
        <p:nvSpPr>
          <p:cNvPr id="4" name="Slide Number Placeholder 3"/>
          <p:cNvSpPr>
            <a:spLocks noGrp="1"/>
          </p:cNvSpPr>
          <p:nvPr>
            <p:ph type="sldNum" sz="quarter" idx="5"/>
          </p:nvPr>
        </p:nvSpPr>
        <p:spPr/>
        <p:txBody>
          <a:bodyPr/>
          <a:lstStyle/>
          <a:p>
            <a:fld id="{EE429749-3B2F-4443-8963-1CAB883C9E8F}" type="slidenum">
              <a:rPr lang="en-US" smtClean="0"/>
              <a:t>9</a:t>
            </a:fld>
            <a:endParaRPr lang="en-US" dirty="0"/>
          </a:p>
        </p:txBody>
      </p:sp>
    </p:spTree>
    <p:extLst>
      <p:ext uri="{BB962C8B-B14F-4D97-AF65-F5344CB8AC3E}">
        <p14:creationId xmlns:p14="http://schemas.microsoft.com/office/powerpoint/2010/main" val="231729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22D1-D1C1-4E43-80F4-F10BC69A4F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30C7D-D479-419A-8711-15926C67F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984150-90F7-44DE-870D-9E3BC8EC545C}"/>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167E7812-EFD0-4887-BCBE-0B9C329E4C7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9536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651E-B29A-40E8-9C56-4C276DD99428}"/>
              </a:ext>
            </a:extLst>
          </p:cNvPr>
          <p:cNvSpPr>
            <a:spLocks noGrp="1"/>
          </p:cNvSpPr>
          <p:nvPr>
            <p:ph type="title"/>
          </p:nvPr>
        </p:nvSpPr>
        <p:spPr/>
        <p:txBody>
          <a:bodyPr/>
          <a:lstStyle>
            <a:lvl1pPr>
              <a:defRPr>
                <a:solidFill>
                  <a:srgbClr val="003C7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F3B49A-E395-4CFA-9111-77C30928B659}"/>
              </a:ext>
            </a:extLst>
          </p:cNvPr>
          <p:cNvSpPr>
            <a:spLocks noGrp="1"/>
          </p:cNvSpPr>
          <p:nvPr>
            <p:ph sz="half" idx="1"/>
          </p:nvPr>
        </p:nvSpPr>
        <p:spPr>
          <a:xfrm>
            <a:off x="838201" y="1528522"/>
            <a:ext cx="5181600" cy="4351338"/>
          </a:xfrm>
        </p:spPr>
        <p:txBody>
          <a:bodyPr/>
          <a:lstStyle>
            <a:lvl1pPr>
              <a:defRPr>
                <a:solidFill>
                  <a:srgbClr val="003C71"/>
                </a:solidFill>
              </a:defRPr>
            </a:lvl1pPr>
            <a:lvl2pPr>
              <a:defRPr>
                <a:solidFill>
                  <a:srgbClr val="003C71"/>
                </a:solidFill>
              </a:defRPr>
            </a:lvl2pPr>
            <a:lvl3pPr>
              <a:defRPr>
                <a:solidFill>
                  <a:srgbClr val="003C71"/>
                </a:solidFill>
              </a:defRPr>
            </a:lvl3pPr>
            <a:lvl4pPr>
              <a:defRPr>
                <a:solidFill>
                  <a:srgbClr val="003C71"/>
                </a:solidFill>
              </a:defRPr>
            </a:lvl4pPr>
            <a:lvl5pPr>
              <a:defRPr>
                <a:solidFill>
                  <a:srgbClr val="003C7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A554C03-2F70-4E0D-B555-CB1522D840B8}"/>
              </a:ext>
            </a:extLst>
          </p:cNvPr>
          <p:cNvSpPr>
            <a:spLocks noGrp="1"/>
          </p:cNvSpPr>
          <p:nvPr>
            <p:ph sz="half" idx="2"/>
          </p:nvPr>
        </p:nvSpPr>
        <p:spPr>
          <a:xfrm>
            <a:off x="6172201" y="1528522"/>
            <a:ext cx="5181600" cy="4351338"/>
          </a:xfrm>
        </p:spPr>
        <p:txBody>
          <a:bodyPr/>
          <a:lstStyle>
            <a:lvl1pPr>
              <a:defRPr>
                <a:solidFill>
                  <a:srgbClr val="003C71"/>
                </a:solidFill>
              </a:defRPr>
            </a:lvl1pPr>
            <a:lvl2pPr>
              <a:defRPr>
                <a:solidFill>
                  <a:srgbClr val="003C71"/>
                </a:solidFill>
              </a:defRPr>
            </a:lvl2pPr>
            <a:lvl3pPr>
              <a:defRPr>
                <a:solidFill>
                  <a:srgbClr val="003C71"/>
                </a:solidFill>
              </a:defRPr>
            </a:lvl3pPr>
            <a:lvl4pPr>
              <a:defRPr>
                <a:solidFill>
                  <a:srgbClr val="003C71"/>
                </a:solidFill>
              </a:defRPr>
            </a:lvl4pPr>
            <a:lvl5pPr>
              <a:defRPr>
                <a:solidFill>
                  <a:srgbClr val="003C7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47C8126-2047-4CE0-8DCB-97902A2A2D15}"/>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6" name="Footer Placeholder 5">
            <a:extLst>
              <a:ext uri="{FF2B5EF4-FFF2-40B4-BE49-F238E27FC236}">
                <a16:creationId xmlns:a16="http://schemas.microsoft.com/office/drawing/2014/main" id="{FD0241C5-68D0-43DF-8E34-1CAC8E93A854}"/>
              </a:ext>
            </a:extLst>
          </p:cNvPr>
          <p:cNvSpPr>
            <a:spLocks noGrp="1"/>
          </p:cNvSpPr>
          <p:nvPr>
            <p:ph type="ftr" sz="quarter" idx="11"/>
          </p:nvPr>
        </p:nvSpPr>
        <p:spPr/>
        <p:txBody>
          <a:bodyPr/>
          <a:lstStyle/>
          <a:p>
            <a:endParaRPr lang="en-US" dirty="0"/>
          </a:p>
        </p:txBody>
      </p:sp>
      <p:cxnSp>
        <p:nvCxnSpPr>
          <p:cNvPr id="8" name="Straight Connector 7">
            <a:extLst>
              <a:ext uri="{FF2B5EF4-FFF2-40B4-BE49-F238E27FC236}">
                <a16:creationId xmlns:a16="http://schemas.microsoft.com/office/drawing/2014/main" id="{145D2C82-9DE6-4552-868F-6DC48364F435}"/>
              </a:ext>
            </a:extLst>
          </p:cNvPr>
          <p:cNvCxnSpPr>
            <a:cxnSpLocks/>
          </p:cNvCxnSpPr>
          <p:nvPr userDrawn="1"/>
        </p:nvCxnSpPr>
        <p:spPr>
          <a:xfrm>
            <a:off x="0" y="1335270"/>
            <a:ext cx="12192000" cy="0"/>
          </a:xfrm>
          <a:prstGeom prst="line">
            <a:avLst/>
          </a:prstGeom>
          <a:ln w="9525">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73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A32D-FB12-40B4-B51A-5F63103FAF00}"/>
              </a:ext>
            </a:extLst>
          </p:cNvPr>
          <p:cNvSpPr>
            <a:spLocks noGrp="1"/>
          </p:cNvSpPr>
          <p:nvPr>
            <p:ph type="title"/>
          </p:nvPr>
        </p:nvSpPr>
        <p:spPr>
          <a:xfrm>
            <a:off x="839788" y="365126"/>
            <a:ext cx="10515600" cy="8034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F28E0-1455-4F85-99CB-455D4A71671F}"/>
              </a:ext>
            </a:extLst>
          </p:cNvPr>
          <p:cNvSpPr>
            <a:spLocks noGrp="1"/>
          </p:cNvSpPr>
          <p:nvPr>
            <p:ph type="body" idx="1"/>
          </p:nvPr>
        </p:nvSpPr>
        <p:spPr>
          <a:xfrm>
            <a:off x="839788" y="15019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F34E0E-9CE9-4D34-AC54-19BF81ADF99C}"/>
              </a:ext>
            </a:extLst>
          </p:cNvPr>
          <p:cNvSpPr>
            <a:spLocks noGrp="1"/>
          </p:cNvSpPr>
          <p:nvPr>
            <p:ph sz="half" idx="2"/>
          </p:nvPr>
        </p:nvSpPr>
        <p:spPr>
          <a:xfrm>
            <a:off x="836612" y="232586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3DB82B-A8B6-4A56-84C2-1ACDCD27EFCE}"/>
              </a:ext>
            </a:extLst>
          </p:cNvPr>
          <p:cNvSpPr>
            <a:spLocks noGrp="1"/>
          </p:cNvSpPr>
          <p:nvPr>
            <p:ph type="body" sz="quarter" idx="3"/>
          </p:nvPr>
        </p:nvSpPr>
        <p:spPr>
          <a:xfrm>
            <a:off x="6172200" y="15019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40254-B622-475F-BE62-4C85943342D3}"/>
              </a:ext>
            </a:extLst>
          </p:cNvPr>
          <p:cNvSpPr>
            <a:spLocks noGrp="1"/>
          </p:cNvSpPr>
          <p:nvPr>
            <p:ph sz="quarter" idx="4"/>
          </p:nvPr>
        </p:nvSpPr>
        <p:spPr>
          <a:xfrm>
            <a:off x="6169024" y="232586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15C7D1-B538-4AD1-85D0-484D3892048E}"/>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8" name="Footer Placeholder 7">
            <a:extLst>
              <a:ext uri="{FF2B5EF4-FFF2-40B4-BE49-F238E27FC236}">
                <a16:creationId xmlns:a16="http://schemas.microsoft.com/office/drawing/2014/main" id="{556F9CCE-BA4A-47D5-A74A-07FE9B7A8022}"/>
              </a:ext>
            </a:extLst>
          </p:cNvPr>
          <p:cNvSpPr>
            <a:spLocks noGrp="1"/>
          </p:cNvSpPr>
          <p:nvPr>
            <p:ph type="ftr" sz="quarter" idx="11"/>
          </p:nvPr>
        </p:nvSpPr>
        <p:spPr/>
        <p:txBody>
          <a:bodyPr/>
          <a:lstStyle/>
          <a:p>
            <a:endParaRPr lang="en-US" dirty="0"/>
          </a:p>
        </p:txBody>
      </p:sp>
      <p:cxnSp>
        <p:nvCxnSpPr>
          <p:cNvPr id="10" name="Straight Connector 9">
            <a:extLst>
              <a:ext uri="{FF2B5EF4-FFF2-40B4-BE49-F238E27FC236}">
                <a16:creationId xmlns:a16="http://schemas.microsoft.com/office/drawing/2014/main" id="{C9A21F6D-77CC-4CC6-B01C-89E3F97AD410}"/>
              </a:ext>
            </a:extLst>
          </p:cNvPr>
          <p:cNvCxnSpPr>
            <a:cxnSpLocks/>
          </p:cNvCxnSpPr>
          <p:nvPr userDrawn="1"/>
        </p:nvCxnSpPr>
        <p:spPr>
          <a:xfrm>
            <a:off x="0" y="1335270"/>
            <a:ext cx="12192000" cy="0"/>
          </a:xfrm>
          <a:prstGeom prst="line">
            <a:avLst/>
          </a:prstGeom>
          <a:ln w="9525">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897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D4ED-F2B7-4101-BC23-22DD1EEB2B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9DAA0-4735-4F1A-8A1D-717E2A1ED97E}"/>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4" name="Footer Placeholder 3">
            <a:extLst>
              <a:ext uri="{FF2B5EF4-FFF2-40B4-BE49-F238E27FC236}">
                <a16:creationId xmlns:a16="http://schemas.microsoft.com/office/drawing/2014/main" id="{B3B4ED77-F2F0-4FAD-B750-77E705F82A9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903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F9729-89EF-43F0-AE65-60F09F565D69}"/>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3" name="Footer Placeholder 2">
            <a:extLst>
              <a:ext uri="{FF2B5EF4-FFF2-40B4-BE49-F238E27FC236}">
                <a16:creationId xmlns:a16="http://schemas.microsoft.com/office/drawing/2014/main" id="{DAE96D2E-F2BB-4E7F-AB8F-7C6C8DB69CD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4524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AD88-50BE-467C-BAC0-1969A33EC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5ADA10-FBEC-44E1-A459-5D4ACBDAB6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75BCFA-810E-4257-BCBD-48BC078AA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B3C46-AAF0-4621-9CBD-D2CE43E23CBF}"/>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6" name="Footer Placeholder 5">
            <a:extLst>
              <a:ext uri="{FF2B5EF4-FFF2-40B4-BE49-F238E27FC236}">
                <a16:creationId xmlns:a16="http://schemas.microsoft.com/office/drawing/2014/main" id="{02E809BC-383C-43C9-AEAA-286D9BBA395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575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E669-10E0-4B16-817B-98EDDD65A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E995C5-0A9B-4DA2-89F2-6F1B65E46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20691E0-0EA0-4C4D-B0BE-969FC92F0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34913-B413-42E3-AF1A-1FC9C3287887}"/>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6" name="Footer Placeholder 5">
            <a:extLst>
              <a:ext uri="{FF2B5EF4-FFF2-40B4-BE49-F238E27FC236}">
                <a16:creationId xmlns:a16="http://schemas.microsoft.com/office/drawing/2014/main" id="{96C9C6D6-E531-4DBA-AFD0-8955BB932A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64204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3B87-24CA-4605-A31C-1D13F233D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EB2B-F120-49A1-AB6E-A15CED540C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0FA52-788F-4442-8018-52F497431460}"/>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187C8CEA-50E8-4473-85E9-C0EE0F29A3B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42644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97CFE-842B-4650-B413-C42526B206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C1A86-69AA-47F2-B750-270E55FA78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CAEC9-5F41-4ABA-B044-B01665BBB50C}"/>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99399805-8A73-4CE7-808F-3EEF99041FC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7129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8E12-B074-43CB-9C6D-5BDDBF5AA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91BDC-6493-4F21-9150-886DE6223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82BA4-5678-49F8-BAF8-77BB83B79476}"/>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3ABCCA57-EA39-4123-98C1-745B65FFFD3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7882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8E12-B074-43CB-9C6D-5BDDBF5AA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91BDC-6493-4F21-9150-886DE62236B9}"/>
              </a:ext>
            </a:extLst>
          </p:cNvPr>
          <p:cNvSpPr>
            <a:spLocks noGrp="1"/>
          </p:cNvSpPr>
          <p:nvPr>
            <p:ph idx="1"/>
          </p:nvPr>
        </p:nvSpPr>
        <p:spPr>
          <a:xfrm>
            <a:off x="614149" y="1514657"/>
            <a:ext cx="10945505" cy="3251160"/>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82BA4-5678-49F8-BAF8-77BB83B79476}"/>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3ABCCA57-EA39-4123-98C1-745B65FFFD30}"/>
              </a:ext>
            </a:extLst>
          </p:cNvPr>
          <p:cNvSpPr>
            <a:spLocks noGrp="1"/>
          </p:cNvSpPr>
          <p:nvPr>
            <p:ph type="ftr" sz="quarter" idx="11"/>
          </p:nvPr>
        </p:nvSpPr>
        <p:spPr/>
        <p:txBody>
          <a:bodyPr/>
          <a:lstStyle/>
          <a:p>
            <a:endParaRPr lang="en-US" dirty="0"/>
          </a:p>
        </p:txBody>
      </p:sp>
      <p:sp>
        <p:nvSpPr>
          <p:cNvPr id="8" name="Text Placeholder 7">
            <a:extLst>
              <a:ext uri="{FF2B5EF4-FFF2-40B4-BE49-F238E27FC236}">
                <a16:creationId xmlns:a16="http://schemas.microsoft.com/office/drawing/2014/main" id="{415B16F4-410C-4A8B-971B-E2F6097D4AEF}"/>
              </a:ext>
            </a:extLst>
          </p:cNvPr>
          <p:cNvSpPr>
            <a:spLocks noGrp="1"/>
          </p:cNvSpPr>
          <p:nvPr>
            <p:ph type="body" sz="quarter" idx="13"/>
          </p:nvPr>
        </p:nvSpPr>
        <p:spPr>
          <a:xfrm>
            <a:off x="614149" y="5076967"/>
            <a:ext cx="10946026" cy="968233"/>
          </a:xfrm>
          <a:solidFill>
            <a:srgbClr val="0C2E4A"/>
          </a:solidFill>
        </p:spPr>
        <p:txBody>
          <a:bodyPr anchor="ctr" anchorCtr="0">
            <a:normAutofit/>
          </a:bodyPr>
          <a:lstStyle>
            <a:lvl1pPr marL="0" indent="0" algn="ctr">
              <a:lnSpc>
                <a:spcPct val="100000"/>
              </a:lnSpc>
              <a:spcBef>
                <a:spcPts val="0"/>
              </a:spcBef>
              <a:buNone/>
              <a:defRPr sz="2000">
                <a:solidFill>
                  <a:schemeClr val="bg1"/>
                </a:solidFill>
              </a:defRPr>
            </a:lvl1pPr>
            <a:lvl2pPr marL="457200" indent="0">
              <a:buNone/>
              <a:defRPr/>
            </a:lvl2pPr>
          </a:lstStyle>
          <a:p>
            <a:pPr lvl="0"/>
            <a:r>
              <a:rPr lang="en-US"/>
              <a:t>Click to edit Master text style</a:t>
            </a:r>
          </a:p>
        </p:txBody>
      </p:sp>
      <p:sp>
        <p:nvSpPr>
          <p:cNvPr id="9" name="TextBox 8">
            <a:extLst>
              <a:ext uri="{FF2B5EF4-FFF2-40B4-BE49-F238E27FC236}">
                <a16:creationId xmlns:a16="http://schemas.microsoft.com/office/drawing/2014/main" id="{072D6026-7BD5-4A0E-8719-749FE3EE2194}"/>
              </a:ext>
            </a:extLst>
          </p:cNvPr>
          <p:cNvSpPr txBox="1"/>
          <p:nvPr userDrawn="1"/>
        </p:nvSpPr>
        <p:spPr>
          <a:xfrm>
            <a:off x="8934668" y="373783"/>
            <a:ext cx="2449840" cy="584775"/>
          </a:xfrm>
          <a:prstGeom prst="rect">
            <a:avLst/>
          </a:prstGeom>
          <a:noFill/>
        </p:spPr>
        <p:txBody>
          <a:bodyPr wrap="square" rtlCol="0">
            <a:spAutoFit/>
          </a:bodyPr>
          <a:lstStyle/>
          <a:p>
            <a:r>
              <a:rPr lang="en-US" sz="1600" dirty="0">
                <a:solidFill>
                  <a:srgbClr val="0C2E4A"/>
                </a:solidFill>
                <a:latin typeface="Avenir Next LT Pro" panose="020B0504020202020204" pitchFamily="34" charset="0"/>
              </a:rPr>
              <a:t>12.1K followers</a:t>
            </a:r>
          </a:p>
          <a:p>
            <a:r>
              <a:rPr lang="en-US" sz="1600" dirty="0">
                <a:solidFill>
                  <a:srgbClr val="0C2E4A"/>
                </a:solidFill>
                <a:latin typeface="Avenir Next LT Pro" panose="020B0504020202020204" pitchFamily="34" charset="0"/>
              </a:rPr>
              <a:t>6.6K potential reach*</a:t>
            </a:r>
          </a:p>
        </p:txBody>
      </p:sp>
      <p:sp>
        <p:nvSpPr>
          <p:cNvPr id="11" name="Text Placeholder 10">
            <a:extLst>
              <a:ext uri="{FF2B5EF4-FFF2-40B4-BE49-F238E27FC236}">
                <a16:creationId xmlns:a16="http://schemas.microsoft.com/office/drawing/2014/main" id="{308520B7-9ACF-4C2D-915E-1D41A10AF3A2}"/>
              </a:ext>
            </a:extLst>
          </p:cNvPr>
          <p:cNvSpPr>
            <a:spLocks noGrp="1"/>
          </p:cNvSpPr>
          <p:nvPr>
            <p:ph type="body" sz="quarter" idx="14"/>
          </p:nvPr>
        </p:nvSpPr>
        <p:spPr>
          <a:xfrm>
            <a:off x="8924925" y="365125"/>
            <a:ext cx="2428875" cy="576263"/>
          </a:xfrm>
        </p:spPr>
        <p:txBody>
          <a:bodyPr>
            <a:no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00453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8E12-B074-43CB-9C6D-5BDDBF5AA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91BDC-6493-4F21-9150-886DE6223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82BA4-5678-49F8-BAF8-77BB83B79476}"/>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3ABCCA57-EA39-4123-98C1-745B65FFFD3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7882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8E12-B074-43CB-9C6D-5BDDBF5AA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91BDC-6493-4F21-9150-886DE62236B9}"/>
              </a:ext>
            </a:extLst>
          </p:cNvPr>
          <p:cNvSpPr>
            <a:spLocks noGrp="1"/>
          </p:cNvSpPr>
          <p:nvPr>
            <p:ph idx="1"/>
          </p:nvPr>
        </p:nvSpPr>
        <p:spPr>
          <a:xfrm>
            <a:off x="614149" y="1514657"/>
            <a:ext cx="10945505" cy="3251160"/>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82BA4-5678-49F8-BAF8-77BB83B79476}"/>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3ABCCA57-EA39-4123-98C1-745B65FFFD30}"/>
              </a:ext>
            </a:extLst>
          </p:cNvPr>
          <p:cNvSpPr>
            <a:spLocks noGrp="1"/>
          </p:cNvSpPr>
          <p:nvPr>
            <p:ph type="ftr" sz="quarter" idx="11"/>
          </p:nvPr>
        </p:nvSpPr>
        <p:spPr/>
        <p:txBody>
          <a:bodyPr/>
          <a:lstStyle/>
          <a:p>
            <a:endParaRPr lang="en-US" dirty="0"/>
          </a:p>
        </p:txBody>
      </p:sp>
      <p:sp>
        <p:nvSpPr>
          <p:cNvPr id="8" name="Text Placeholder 7">
            <a:extLst>
              <a:ext uri="{FF2B5EF4-FFF2-40B4-BE49-F238E27FC236}">
                <a16:creationId xmlns:a16="http://schemas.microsoft.com/office/drawing/2014/main" id="{415B16F4-410C-4A8B-971B-E2F6097D4AEF}"/>
              </a:ext>
            </a:extLst>
          </p:cNvPr>
          <p:cNvSpPr>
            <a:spLocks noGrp="1"/>
          </p:cNvSpPr>
          <p:nvPr>
            <p:ph type="body" sz="quarter" idx="13"/>
          </p:nvPr>
        </p:nvSpPr>
        <p:spPr>
          <a:xfrm>
            <a:off x="614149" y="5076967"/>
            <a:ext cx="10946026" cy="968233"/>
          </a:xfrm>
          <a:solidFill>
            <a:srgbClr val="0C2E4A"/>
          </a:solidFill>
        </p:spPr>
        <p:txBody>
          <a:bodyPr anchor="ctr" anchorCtr="0">
            <a:normAutofit/>
          </a:bodyPr>
          <a:lstStyle>
            <a:lvl1pPr marL="0" indent="0" algn="ctr">
              <a:lnSpc>
                <a:spcPct val="100000"/>
              </a:lnSpc>
              <a:spcBef>
                <a:spcPts val="0"/>
              </a:spcBef>
              <a:buNone/>
              <a:defRPr sz="2000">
                <a:solidFill>
                  <a:schemeClr val="bg1"/>
                </a:solidFill>
              </a:defRPr>
            </a:lvl1pPr>
            <a:lvl2pPr marL="457200" indent="0">
              <a:buNone/>
              <a:defRPr/>
            </a:lvl2pPr>
          </a:lstStyle>
          <a:p>
            <a:pPr lvl="0"/>
            <a:r>
              <a:rPr lang="en-US"/>
              <a:t>Click to edit Master text style</a:t>
            </a:r>
          </a:p>
        </p:txBody>
      </p:sp>
    </p:spTree>
    <p:extLst>
      <p:ext uri="{BB962C8B-B14F-4D97-AF65-F5344CB8AC3E}">
        <p14:creationId xmlns:p14="http://schemas.microsoft.com/office/powerpoint/2010/main" val="300453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8E12-B074-43CB-9C6D-5BDDBF5AA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91BDC-6493-4F21-9150-886DE6223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82BA4-5678-49F8-BAF8-77BB83B79476}"/>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3ABCCA57-EA39-4123-98C1-745B65FFFD3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6271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2520-0523-460F-8B4F-5295152C3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FA65CA-0179-41A8-B728-B3D706EB9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CB8B57-043F-4D8E-B7D4-D531DB233826}"/>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B9FBB738-7DC6-47F6-915A-7F876712F96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706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651E-B29A-40E8-9C56-4C276DD994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3B49A-E395-4CFA-9111-77C30928B659}"/>
              </a:ext>
            </a:extLst>
          </p:cNvPr>
          <p:cNvSpPr>
            <a:spLocks noGrp="1"/>
          </p:cNvSpPr>
          <p:nvPr>
            <p:ph sz="half" idx="1"/>
          </p:nvPr>
        </p:nvSpPr>
        <p:spPr>
          <a:xfrm>
            <a:off x="838201" y="152852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54C03-2F70-4E0D-B555-CB1522D840B8}"/>
              </a:ext>
            </a:extLst>
          </p:cNvPr>
          <p:cNvSpPr>
            <a:spLocks noGrp="1"/>
          </p:cNvSpPr>
          <p:nvPr>
            <p:ph sz="half" idx="2"/>
          </p:nvPr>
        </p:nvSpPr>
        <p:spPr>
          <a:xfrm>
            <a:off x="6172201" y="152852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7C8126-2047-4CE0-8DCB-97902A2A2D15}"/>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6" name="Footer Placeholder 5">
            <a:extLst>
              <a:ext uri="{FF2B5EF4-FFF2-40B4-BE49-F238E27FC236}">
                <a16:creationId xmlns:a16="http://schemas.microsoft.com/office/drawing/2014/main" id="{FD0241C5-68D0-43DF-8E34-1CAC8E93A85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778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651E-B29A-40E8-9C56-4C276DD994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3B49A-E395-4CFA-9111-77C30928B659}"/>
              </a:ext>
            </a:extLst>
          </p:cNvPr>
          <p:cNvSpPr>
            <a:spLocks noGrp="1"/>
          </p:cNvSpPr>
          <p:nvPr>
            <p:ph sz="half" idx="1"/>
          </p:nvPr>
        </p:nvSpPr>
        <p:spPr>
          <a:xfrm>
            <a:off x="838201" y="152852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54C03-2F70-4E0D-B555-CB1522D840B8}"/>
              </a:ext>
            </a:extLst>
          </p:cNvPr>
          <p:cNvSpPr>
            <a:spLocks noGrp="1"/>
          </p:cNvSpPr>
          <p:nvPr>
            <p:ph sz="half" idx="2"/>
          </p:nvPr>
        </p:nvSpPr>
        <p:spPr>
          <a:xfrm>
            <a:off x="6172201" y="152852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7C8126-2047-4CE0-8DCB-97902A2A2D15}"/>
              </a:ext>
            </a:extLst>
          </p:cNvPr>
          <p:cNvSpPr>
            <a:spLocks noGrp="1"/>
          </p:cNvSpPr>
          <p:nvPr>
            <p:ph type="dt" sz="half" idx="10"/>
          </p:nvPr>
        </p:nvSpPr>
        <p:spPr/>
        <p:txBody>
          <a:bodyPr/>
          <a:lstStyle/>
          <a:p>
            <a:fld id="{32F0CB3D-4D4E-47EF-874B-A20AED05C3D6}" type="datetimeFigureOut">
              <a:rPr lang="en-US" smtClean="0"/>
              <a:t>6/11/2020</a:t>
            </a:fld>
            <a:endParaRPr lang="en-US" dirty="0"/>
          </a:p>
        </p:txBody>
      </p:sp>
      <p:sp>
        <p:nvSpPr>
          <p:cNvPr id="6" name="Footer Placeholder 5">
            <a:extLst>
              <a:ext uri="{FF2B5EF4-FFF2-40B4-BE49-F238E27FC236}">
                <a16:creationId xmlns:a16="http://schemas.microsoft.com/office/drawing/2014/main" id="{FD0241C5-68D0-43DF-8E34-1CAC8E93A85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778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CAC45-CC39-402B-B771-6402F556A38F}"/>
              </a:ext>
            </a:extLst>
          </p:cNvPr>
          <p:cNvSpPr>
            <a:spLocks noGrp="1"/>
          </p:cNvSpPr>
          <p:nvPr>
            <p:ph type="title"/>
          </p:nvPr>
        </p:nvSpPr>
        <p:spPr>
          <a:xfrm>
            <a:off x="614149" y="365126"/>
            <a:ext cx="10945505" cy="7907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3A992-BAE9-4D74-A357-81DD05273D76}"/>
              </a:ext>
            </a:extLst>
          </p:cNvPr>
          <p:cNvSpPr>
            <a:spLocks noGrp="1"/>
          </p:cNvSpPr>
          <p:nvPr>
            <p:ph type="body" idx="1"/>
          </p:nvPr>
        </p:nvSpPr>
        <p:spPr>
          <a:xfrm>
            <a:off x="614149" y="1514657"/>
            <a:ext cx="10945505" cy="4662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2F19F-EC98-40F4-AAA2-FB52AA132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0CB3D-4D4E-47EF-874B-A20AED05C3D6}" type="datetimeFigureOut">
              <a:rPr lang="en-US" smtClean="0"/>
              <a:t>6/11/2020</a:t>
            </a:fld>
            <a:endParaRPr lang="en-US" dirty="0"/>
          </a:p>
        </p:txBody>
      </p:sp>
      <p:sp>
        <p:nvSpPr>
          <p:cNvPr id="5" name="Footer Placeholder 4">
            <a:extLst>
              <a:ext uri="{FF2B5EF4-FFF2-40B4-BE49-F238E27FC236}">
                <a16:creationId xmlns:a16="http://schemas.microsoft.com/office/drawing/2014/main" id="{8B5FDAA4-9B2E-4217-86C4-5FAFDF26F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4">
            <a:extLst>
              <a:ext uri="{FF2B5EF4-FFF2-40B4-BE49-F238E27FC236}">
                <a16:creationId xmlns:a16="http://schemas.microsoft.com/office/drawing/2014/main" id="{F139C3BE-2E53-4633-BBC8-C0A0CBD404EE}"/>
              </a:ext>
            </a:extLst>
          </p:cNvPr>
          <p:cNvSpPr txBox="1">
            <a:spLocks/>
          </p:cNvSpPr>
          <p:nvPr userDrawn="1"/>
        </p:nvSpPr>
        <p:spPr>
          <a:xfrm>
            <a:off x="11315585" y="6396288"/>
            <a:ext cx="488138" cy="2788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7CF5707-6B01-4E28-B52C-5F626EA6C564}" type="slidenum">
              <a:rPr lang="en-US" sz="1000" smtClean="0">
                <a:solidFill>
                  <a:schemeClr val="bg1">
                    <a:lumMod val="50000"/>
                  </a:schemeClr>
                </a:solidFill>
                <a:latin typeface="+mj-lt"/>
              </a:rPr>
              <a:pPr algn="r"/>
              <a:t>‹#›</a:t>
            </a:fld>
            <a:endParaRPr lang="en-US" sz="1000" dirty="0">
              <a:solidFill>
                <a:schemeClr val="bg1">
                  <a:lumMod val="50000"/>
                </a:schemeClr>
              </a:solidFill>
              <a:latin typeface="+mj-lt"/>
            </a:endParaRPr>
          </a:p>
        </p:txBody>
      </p:sp>
      <p:pic>
        <p:nvPicPr>
          <p:cNvPr id="6" name="Picture 5">
            <a:extLst>
              <a:ext uri="{FF2B5EF4-FFF2-40B4-BE49-F238E27FC236}">
                <a16:creationId xmlns:a16="http://schemas.microsoft.com/office/drawing/2014/main" id="{0BB6B5D0-9FCB-4BBE-9513-080FC18EA591}"/>
              </a:ext>
            </a:extLst>
          </p:cNvPr>
          <p:cNvPicPr>
            <a:picLocks noChangeAspect="1"/>
          </p:cNvPicPr>
          <p:nvPr userDrawn="1"/>
        </p:nvPicPr>
        <p:blipFill>
          <a:blip r:embed="rId19"/>
          <a:stretch>
            <a:fillRect/>
          </a:stretch>
        </p:blipFill>
        <p:spPr>
          <a:xfrm>
            <a:off x="10846321" y="6138490"/>
            <a:ext cx="1170533" cy="640135"/>
          </a:xfrm>
          <a:prstGeom prst="rect">
            <a:avLst/>
          </a:prstGeom>
        </p:spPr>
      </p:pic>
    </p:spTree>
    <p:extLst>
      <p:ext uri="{BB962C8B-B14F-4D97-AF65-F5344CB8AC3E}">
        <p14:creationId xmlns:p14="http://schemas.microsoft.com/office/powerpoint/2010/main" val="272671074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5" r:id="rId3"/>
    <p:sldLayoutId id="2147483670" r:id="rId4"/>
    <p:sldLayoutId id="2147483672" r:id="rId5"/>
    <p:sldLayoutId id="2147483650" r:id="rId6"/>
    <p:sldLayoutId id="2147483651" r:id="rId7"/>
    <p:sldLayoutId id="2147483664" r:id="rId8"/>
    <p:sldLayoutId id="214748367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C2E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C2E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C2E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C2E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C2E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46200" y="-177800"/>
            <a:ext cx="184731" cy="369332"/>
          </a:xfrm>
          <a:prstGeom prst="rect">
            <a:avLst/>
          </a:prstGeom>
          <a:noFill/>
        </p:spPr>
        <p:txBody>
          <a:bodyPr wrap="none" rtlCol="0">
            <a:spAutoFit/>
          </a:bodyPr>
          <a:lstStyle/>
          <a:p>
            <a:endParaRPr lang="en-US" dirty="0"/>
          </a:p>
        </p:txBody>
      </p:sp>
      <p:sp>
        <p:nvSpPr>
          <p:cNvPr id="12" name="TextBox 11"/>
          <p:cNvSpPr txBox="1"/>
          <p:nvPr/>
        </p:nvSpPr>
        <p:spPr>
          <a:xfrm>
            <a:off x="13639800" y="38100"/>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a16="http://schemas.microsoft.com/office/drawing/2014/main" id="{CA761331-52AE-454A-A45C-C45424F07C82}"/>
              </a:ext>
            </a:extLst>
          </p:cNvPr>
          <p:cNvSpPr txBox="1">
            <a:spLocks/>
          </p:cNvSpPr>
          <p:nvPr/>
        </p:nvSpPr>
        <p:spPr>
          <a:xfrm>
            <a:off x="1006580" y="6035476"/>
            <a:ext cx="9144000" cy="4761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rgbClr val="003C71"/>
                </a:solidFill>
                <a:latin typeface="Myriad Pro Light" panose="020B0603030403020204" pitchFamily="34" charset="0"/>
                <a:ea typeface="Verdana" panose="020B0604030504040204" pitchFamily="34" charset="0"/>
                <a:cs typeface="Arial" panose="020B0604020202020204" pitchFamily="34" charset="0"/>
              </a:rPr>
              <a:t>JUNE 2020</a:t>
            </a:r>
          </a:p>
        </p:txBody>
      </p:sp>
      <p:pic>
        <p:nvPicPr>
          <p:cNvPr id="14" name="Picture 13">
            <a:extLst>
              <a:ext uri="{FF2B5EF4-FFF2-40B4-BE49-F238E27FC236}">
                <a16:creationId xmlns:a16="http://schemas.microsoft.com/office/drawing/2014/main" id="{A26BE416-E7FE-DE43-947B-30DF5DCBF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154" y="5839114"/>
            <a:ext cx="1686089" cy="699798"/>
          </a:xfrm>
          <a:prstGeom prst="rect">
            <a:avLst/>
          </a:prstGeom>
        </p:spPr>
      </p:pic>
      <p:sp>
        <p:nvSpPr>
          <p:cNvPr id="16" name="Rectangle 15">
            <a:extLst>
              <a:ext uri="{FF2B5EF4-FFF2-40B4-BE49-F238E27FC236}">
                <a16:creationId xmlns:a16="http://schemas.microsoft.com/office/drawing/2014/main" id="{5010DBCC-AA89-B347-9C66-66D8BF7CBFBC}"/>
              </a:ext>
            </a:extLst>
          </p:cNvPr>
          <p:cNvSpPr/>
          <p:nvPr/>
        </p:nvSpPr>
        <p:spPr>
          <a:xfrm>
            <a:off x="1006580" y="4231020"/>
            <a:ext cx="10776531" cy="1578445"/>
          </a:xfrm>
          <a:prstGeom prst="rect">
            <a:avLst/>
          </a:prstGeom>
        </p:spPr>
        <p:txBody>
          <a:bodyPr wrap="square" anchor="t">
            <a:spAutoFit/>
          </a:bodyPr>
          <a:lstStyle/>
          <a:p>
            <a:pPr>
              <a:lnSpc>
                <a:spcPts val="6000"/>
              </a:lnSpc>
            </a:pPr>
            <a:br>
              <a:rPr lang="en-US" sz="4400" b="1" dirty="0">
                <a:solidFill>
                  <a:srgbClr val="F37832"/>
                </a:solidFill>
                <a:latin typeface="Myriad Pro" panose="020B0503030403020204" pitchFamily="34" charset="0"/>
                <a:ea typeface="Verdana" panose="020B0604030504040204" pitchFamily="34" charset="0"/>
                <a:cs typeface="Aharoni" panose="02010803020104030203" pitchFamily="2" charset="-79"/>
              </a:rPr>
            </a:br>
            <a:r>
              <a:rPr lang="en-US" sz="3600" b="1" cap="all" dirty="0">
                <a:solidFill>
                  <a:srgbClr val="CB6015"/>
                </a:solidFill>
                <a:latin typeface="Myriad Pro" panose="020B0503030403020204" pitchFamily="34" charset="0"/>
                <a:ea typeface="Verdana" panose="020B0604030504040204" pitchFamily="34" charset="0"/>
                <a:cs typeface="Aharoni" panose="02010803020104030203" pitchFamily="2" charset="-79"/>
              </a:rPr>
              <a:t>membership campaign Training</a:t>
            </a:r>
            <a:r>
              <a:rPr lang="en-US" sz="3600" b="1" dirty="0">
                <a:solidFill>
                  <a:srgbClr val="CB6015"/>
                </a:solidFill>
                <a:latin typeface="Myriad Pro" panose="020B0503030403020204" pitchFamily="34" charset="0"/>
                <a:ea typeface="Verdana"/>
                <a:cs typeface="Aharoni"/>
              </a:rPr>
              <a:t> </a:t>
            </a:r>
            <a:endParaRPr lang="en-US" sz="1100" b="1" dirty="0">
              <a:solidFill>
                <a:srgbClr val="CB6015"/>
              </a:solidFill>
              <a:latin typeface="Myriad Pro" panose="020B0503030403020204" pitchFamily="34" charset="0"/>
            </a:endParaRPr>
          </a:p>
        </p:txBody>
      </p:sp>
      <p:cxnSp>
        <p:nvCxnSpPr>
          <p:cNvPr id="5" name="Straight Connector 4">
            <a:extLst>
              <a:ext uri="{FF2B5EF4-FFF2-40B4-BE49-F238E27FC236}">
                <a16:creationId xmlns:a16="http://schemas.microsoft.com/office/drawing/2014/main" id="{01AC69D3-F00F-1745-B91A-8D22C13CBF30}"/>
              </a:ext>
            </a:extLst>
          </p:cNvPr>
          <p:cNvCxnSpPr>
            <a:cxnSpLocks/>
          </p:cNvCxnSpPr>
          <p:nvPr/>
        </p:nvCxnSpPr>
        <p:spPr>
          <a:xfrm flipV="1">
            <a:off x="1006580" y="5809465"/>
            <a:ext cx="8137420" cy="1622"/>
          </a:xfrm>
          <a:prstGeom prst="line">
            <a:avLst/>
          </a:prstGeom>
          <a:ln>
            <a:solidFill>
              <a:srgbClr val="003C7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9D9A87-FFF8-4FEE-A4E6-1FB5D393CF04}"/>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915E097-FB8F-472A-8B37-E809108E5E16}"/>
              </a:ext>
            </a:extLst>
          </p:cNvPr>
          <p:cNvPicPr>
            <a:picLocks noChangeAspect="1"/>
          </p:cNvPicPr>
          <p:nvPr/>
        </p:nvPicPr>
        <p:blipFill>
          <a:blip r:embed="rId4"/>
          <a:stretch>
            <a:fillRect/>
          </a:stretch>
        </p:blipFill>
        <p:spPr>
          <a:xfrm>
            <a:off x="10720210" y="6035476"/>
            <a:ext cx="1171607" cy="639759"/>
          </a:xfrm>
          <a:prstGeom prst="rect">
            <a:avLst/>
          </a:prstGeom>
        </p:spPr>
      </p:pic>
      <p:pic>
        <p:nvPicPr>
          <p:cNvPr id="4" name="Picture 3">
            <a:extLst>
              <a:ext uri="{FF2B5EF4-FFF2-40B4-BE49-F238E27FC236}">
                <a16:creationId xmlns:a16="http://schemas.microsoft.com/office/drawing/2014/main" id="{36F489E5-F57B-460D-B719-EE9CB23EFB04}"/>
              </a:ext>
            </a:extLst>
          </p:cNvPr>
          <p:cNvPicPr>
            <a:picLocks noChangeAspect="1"/>
          </p:cNvPicPr>
          <p:nvPr/>
        </p:nvPicPr>
        <p:blipFill>
          <a:blip r:embed="rId5"/>
          <a:stretch>
            <a:fillRect/>
          </a:stretch>
        </p:blipFill>
        <p:spPr>
          <a:xfrm>
            <a:off x="4042621" y="1157595"/>
            <a:ext cx="4704448" cy="3073425"/>
          </a:xfrm>
          <a:prstGeom prst="rect">
            <a:avLst/>
          </a:prstGeom>
        </p:spPr>
      </p:pic>
    </p:spTree>
    <p:extLst>
      <p:ext uri="{BB962C8B-B14F-4D97-AF65-F5344CB8AC3E}">
        <p14:creationId xmlns:p14="http://schemas.microsoft.com/office/powerpoint/2010/main" val="15965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469723"/>
            <a:ext cx="7306472"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key Findings</a:t>
            </a:r>
          </a:p>
          <a:p>
            <a:r>
              <a:rPr lang="en-US" sz="3500" cap="all" dirty="0">
                <a:latin typeface="Myriad Pro Black"/>
              </a:rPr>
              <a:t>Diversity &amp; Inclusion</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Black"/>
            </a:endParaRPr>
          </a:p>
        </p:txBody>
      </p:sp>
      <p:grpSp>
        <p:nvGrpSpPr>
          <p:cNvPr id="5" name="Group 4">
            <a:extLst>
              <a:ext uri="{FF2B5EF4-FFF2-40B4-BE49-F238E27FC236}">
                <a16:creationId xmlns:a16="http://schemas.microsoft.com/office/drawing/2014/main" id="{A7DD604B-22F5-47E3-AC60-8F833EE37B3D}"/>
              </a:ext>
            </a:extLst>
          </p:cNvPr>
          <p:cNvGrpSpPr/>
          <p:nvPr/>
        </p:nvGrpSpPr>
        <p:grpSpPr>
          <a:xfrm>
            <a:off x="2964886" y="1618065"/>
            <a:ext cx="6964126" cy="4851315"/>
            <a:chOff x="2964886" y="1618065"/>
            <a:chExt cx="6964126" cy="4851315"/>
          </a:xfrm>
        </p:grpSpPr>
        <p:sp>
          <p:nvSpPr>
            <p:cNvPr id="6" name="Rectangle 5">
              <a:extLst>
                <a:ext uri="{FF2B5EF4-FFF2-40B4-BE49-F238E27FC236}">
                  <a16:creationId xmlns:a16="http://schemas.microsoft.com/office/drawing/2014/main" id="{F17A7047-E922-4848-B375-1E0818D94591}"/>
                </a:ext>
              </a:extLst>
            </p:cNvPr>
            <p:cNvSpPr/>
            <p:nvPr/>
          </p:nvSpPr>
          <p:spPr>
            <a:xfrm>
              <a:off x="2964886" y="1618065"/>
              <a:ext cx="3074436" cy="2238144"/>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Black"/>
              </a:endParaRPr>
            </a:p>
            <a:p>
              <a:pPr algn="ctr"/>
              <a:r>
                <a:rPr lang="en-US" sz="2400" b="1" dirty="0">
                  <a:solidFill>
                    <a:srgbClr val="003C71"/>
                  </a:solidFill>
                  <a:latin typeface="Myriad Pro Black"/>
                </a:rPr>
                <a:t>NECCESARY FOR GROWTH</a:t>
              </a:r>
              <a:endParaRPr lang="en-US" sz="2000" dirty="0">
                <a:solidFill>
                  <a:srgbClr val="003C71"/>
                </a:solidFill>
                <a:latin typeface="Myriad Pro Black"/>
              </a:endParaRPr>
            </a:p>
            <a:p>
              <a:pPr algn="ctr"/>
              <a:endParaRPr lang="en-US" sz="2400" dirty="0">
                <a:latin typeface="Myriad Pro Black"/>
              </a:endParaRPr>
            </a:p>
          </p:txBody>
        </p:sp>
        <p:sp>
          <p:nvSpPr>
            <p:cNvPr id="7" name="Rectangle 6">
              <a:extLst>
                <a:ext uri="{FF2B5EF4-FFF2-40B4-BE49-F238E27FC236}">
                  <a16:creationId xmlns:a16="http://schemas.microsoft.com/office/drawing/2014/main" id="{BE715238-FD67-416C-A47E-CE81415B83FA}"/>
                </a:ext>
              </a:extLst>
            </p:cNvPr>
            <p:cNvSpPr/>
            <p:nvPr/>
          </p:nvSpPr>
          <p:spPr>
            <a:xfrm>
              <a:off x="6818112" y="1618065"/>
              <a:ext cx="3074435" cy="2238144"/>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Black"/>
              </a:endParaRPr>
            </a:p>
            <a:p>
              <a:pPr algn="ctr"/>
              <a:r>
                <a:rPr lang="en-US" sz="2400" b="1" dirty="0">
                  <a:solidFill>
                    <a:srgbClr val="003C71"/>
                  </a:solidFill>
                  <a:latin typeface="Myriad Pro Black"/>
                </a:rPr>
                <a:t>MESSAGING MUST BE AUTHENTIC AND RELEVANT TO ALL FAMILIES</a:t>
              </a:r>
              <a:endParaRPr lang="en-US" sz="2400" dirty="0">
                <a:latin typeface="Myriad Pro Black"/>
              </a:endParaRPr>
            </a:p>
          </p:txBody>
        </p:sp>
        <p:sp>
          <p:nvSpPr>
            <p:cNvPr id="8" name="Rectangle 7">
              <a:extLst>
                <a:ext uri="{FF2B5EF4-FFF2-40B4-BE49-F238E27FC236}">
                  <a16:creationId xmlns:a16="http://schemas.microsoft.com/office/drawing/2014/main" id="{3C206CCF-C1E4-4D83-9059-E1E5AEE51929}"/>
                </a:ext>
              </a:extLst>
            </p:cNvPr>
            <p:cNvSpPr/>
            <p:nvPr/>
          </p:nvSpPr>
          <p:spPr>
            <a:xfrm>
              <a:off x="2964886" y="4212397"/>
              <a:ext cx="3074436" cy="2256983"/>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C71"/>
                  </a:solidFill>
                  <a:latin typeface="Myriad Pro Black"/>
                </a:rPr>
                <a:t>LOCAL PTAs MUST LEAD BY EXAMPLE</a:t>
              </a:r>
              <a:endParaRPr lang="en-US" sz="2400" dirty="0">
                <a:latin typeface="Myriad Pro Black"/>
              </a:endParaRPr>
            </a:p>
          </p:txBody>
        </p:sp>
        <p:sp>
          <p:nvSpPr>
            <p:cNvPr id="9" name="Rectangle 8">
              <a:extLst>
                <a:ext uri="{FF2B5EF4-FFF2-40B4-BE49-F238E27FC236}">
                  <a16:creationId xmlns:a16="http://schemas.microsoft.com/office/drawing/2014/main" id="{82017A67-18C1-4CC3-8046-2C6632349015}"/>
                </a:ext>
              </a:extLst>
            </p:cNvPr>
            <p:cNvSpPr/>
            <p:nvPr/>
          </p:nvSpPr>
          <p:spPr>
            <a:xfrm>
              <a:off x="6854577" y="4212396"/>
              <a:ext cx="3074435" cy="2256983"/>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Black"/>
              </a:endParaRPr>
            </a:p>
            <a:p>
              <a:pPr algn="ctr"/>
              <a:r>
                <a:rPr lang="en-US" sz="2400" b="1" dirty="0">
                  <a:solidFill>
                    <a:srgbClr val="003C71"/>
                  </a:solidFill>
                  <a:latin typeface="Myriad Pro Black"/>
                </a:rPr>
                <a:t>HISPANIC FAMILIES FACE SIGNIFICANT PERCEPTION BARRIERS </a:t>
              </a:r>
            </a:p>
            <a:p>
              <a:pPr algn="ctr"/>
              <a:endParaRPr lang="en-US" sz="2400" dirty="0">
                <a:latin typeface="Myriad Pro Black"/>
              </a:endParaRPr>
            </a:p>
          </p:txBody>
        </p:sp>
      </p:grpSp>
    </p:spTree>
    <p:extLst>
      <p:ext uri="{BB962C8B-B14F-4D97-AF65-F5344CB8AC3E}">
        <p14:creationId xmlns:p14="http://schemas.microsoft.com/office/powerpoint/2010/main" val="206940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27F96A7-120D-44BE-9A08-9393086F95AE}"/>
              </a:ext>
            </a:extLst>
          </p:cNvPr>
          <p:cNvGraphicFramePr/>
          <p:nvPr>
            <p:extLst>
              <p:ext uri="{D42A27DB-BD31-4B8C-83A1-F6EECF244321}">
                <p14:modId xmlns:p14="http://schemas.microsoft.com/office/powerpoint/2010/main" val="3979354279"/>
              </p:ext>
            </p:extLst>
          </p:nvPr>
        </p:nvGraphicFramePr>
        <p:xfrm>
          <a:off x="1048858" y="1334910"/>
          <a:ext cx="14038742" cy="6083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0AC79E18-D8E3-4EBD-96BF-E70D92CAADD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CE41793-361A-4067-B8CE-CEBA9215E843}"/>
              </a:ext>
            </a:extLst>
          </p:cNvPr>
          <p:cNvSpPr txBox="1">
            <a:spLocks/>
          </p:cNvSpPr>
          <p:nvPr/>
        </p:nvSpPr>
        <p:spPr>
          <a:xfrm>
            <a:off x="1048858" y="469723"/>
            <a:ext cx="4586132"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audience </a:t>
            </a:r>
          </a:p>
          <a:p>
            <a:r>
              <a:rPr lang="en-US" sz="3500" cap="all" dirty="0">
                <a:latin typeface="Myriad Pro Black"/>
              </a:rPr>
              <a:t>segments</a:t>
            </a:r>
          </a:p>
        </p:txBody>
      </p:sp>
    </p:spTree>
    <p:extLst>
      <p:ext uri="{BB962C8B-B14F-4D97-AF65-F5344CB8AC3E}">
        <p14:creationId xmlns:p14="http://schemas.microsoft.com/office/powerpoint/2010/main" val="107406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C79E18-D8E3-4EBD-96BF-E70D92CAADD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CE41793-361A-4067-B8CE-CEBA9215E843}"/>
              </a:ext>
            </a:extLst>
          </p:cNvPr>
          <p:cNvSpPr txBox="1">
            <a:spLocks/>
          </p:cNvSpPr>
          <p:nvPr/>
        </p:nvSpPr>
        <p:spPr>
          <a:xfrm>
            <a:off x="1048858" y="469723"/>
            <a:ext cx="4586132"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Priority audience: </a:t>
            </a:r>
          </a:p>
          <a:p>
            <a:r>
              <a:rPr lang="en-US" sz="3500" cap="all" dirty="0">
                <a:latin typeface="Myriad Pro Black"/>
              </a:rPr>
              <a:t>Eager to engage</a:t>
            </a:r>
          </a:p>
        </p:txBody>
      </p:sp>
      <p:grpSp>
        <p:nvGrpSpPr>
          <p:cNvPr id="2" name="Group 1">
            <a:extLst>
              <a:ext uri="{FF2B5EF4-FFF2-40B4-BE49-F238E27FC236}">
                <a16:creationId xmlns:a16="http://schemas.microsoft.com/office/drawing/2014/main" id="{28B2B176-FFA0-455A-BE88-A22D37BCCCAA}"/>
              </a:ext>
            </a:extLst>
          </p:cNvPr>
          <p:cNvGrpSpPr/>
          <p:nvPr/>
        </p:nvGrpSpPr>
        <p:grpSpPr>
          <a:xfrm>
            <a:off x="1638605" y="3760375"/>
            <a:ext cx="9945254" cy="2351525"/>
            <a:chOff x="1502026" y="1687914"/>
            <a:chExt cx="9945254" cy="2351525"/>
          </a:xfrm>
        </p:grpSpPr>
        <p:grpSp>
          <p:nvGrpSpPr>
            <p:cNvPr id="6" name="Group 5">
              <a:extLst>
                <a:ext uri="{FF2B5EF4-FFF2-40B4-BE49-F238E27FC236}">
                  <a16:creationId xmlns:a16="http://schemas.microsoft.com/office/drawing/2014/main" id="{CCE2F709-619E-41F9-8712-440E5FBC56FD}"/>
                </a:ext>
              </a:extLst>
            </p:cNvPr>
            <p:cNvGrpSpPr/>
            <p:nvPr/>
          </p:nvGrpSpPr>
          <p:grpSpPr>
            <a:xfrm>
              <a:off x="6039158" y="1689266"/>
              <a:ext cx="3176620" cy="2348822"/>
              <a:chOff x="4603984" y="1427818"/>
              <a:chExt cx="3014248" cy="2209583"/>
            </a:xfrm>
          </p:grpSpPr>
          <p:graphicFrame>
            <p:nvGraphicFramePr>
              <p:cNvPr id="8" name="Chart 7">
                <a:extLst>
                  <a:ext uri="{FF2B5EF4-FFF2-40B4-BE49-F238E27FC236}">
                    <a16:creationId xmlns:a16="http://schemas.microsoft.com/office/drawing/2014/main" id="{B44CCDC7-13D7-4122-B3A0-C76831B56895}"/>
                  </a:ext>
                </a:extLst>
              </p:cNvPr>
              <p:cNvGraphicFramePr/>
              <p:nvPr/>
            </p:nvGraphicFramePr>
            <p:xfrm>
              <a:off x="4603984" y="1427818"/>
              <a:ext cx="3014248" cy="2209583"/>
            </p:xfrm>
            <a:graphic>
              <a:graphicData uri="http://schemas.openxmlformats.org/drawingml/2006/chart">
                <c:chart xmlns:c="http://schemas.openxmlformats.org/drawingml/2006/chart" xmlns:r="http://schemas.openxmlformats.org/officeDocument/2006/relationships" r:id="rId3"/>
              </a:graphicData>
            </a:graphic>
          </p:graphicFrame>
          <p:sp>
            <p:nvSpPr>
              <p:cNvPr id="9" name="Block Arc 8">
                <a:extLst>
                  <a:ext uri="{FF2B5EF4-FFF2-40B4-BE49-F238E27FC236}">
                    <a16:creationId xmlns:a16="http://schemas.microsoft.com/office/drawing/2014/main" id="{1C6C5ED8-345D-4386-8F94-746A0EC27C41}"/>
                  </a:ext>
                </a:extLst>
              </p:cNvPr>
              <p:cNvSpPr/>
              <p:nvPr/>
            </p:nvSpPr>
            <p:spPr>
              <a:xfrm rot="4268446">
                <a:off x="5222574" y="1567630"/>
                <a:ext cx="1830936" cy="1842161"/>
              </a:xfrm>
              <a:prstGeom prst="blockArc">
                <a:avLst>
                  <a:gd name="adj1" fmla="val 12100013"/>
                  <a:gd name="adj2" fmla="val 10498506"/>
                  <a:gd name="adj3" fmla="val 11013"/>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id="{D82E67E4-0B89-4AC0-875B-BF9254C941C9}"/>
                </a:ext>
              </a:extLst>
            </p:cNvPr>
            <p:cNvGrpSpPr/>
            <p:nvPr/>
          </p:nvGrpSpPr>
          <p:grpSpPr>
            <a:xfrm>
              <a:off x="1502026" y="1690617"/>
              <a:ext cx="3176620" cy="2348822"/>
              <a:chOff x="4603984" y="1427818"/>
              <a:chExt cx="3014248" cy="2209583"/>
            </a:xfrm>
          </p:grpSpPr>
          <p:graphicFrame>
            <p:nvGraphicFramePr>
              <p:cNvPr id="17" name="Chart 16">
                <a:extLst>
                  <a:ext uri="{FF2B5EF4-FFF2-40B4-BE49-F238E27FC236}">
                    <a16:creationId xmlns:a16="http://schemas.microsoft.com/office/drawing/2014/main" id="{CAD4329F-876B-4610-BB33-49B4A13BEC96}"/>
                  </a:ext>
                </a:extLst>
              </p:cNvPr>
              <p:cNvGraphicFramePr/>
              <p:nvPr/>
            </p:nvGraphicFramePr>
            <p:xfrm>
              <a:off x="4603984" y="1427818"/>
              <a:ext cx="3014248" cy="2209583"/>
            </p:xfrm>
            <a:graphic>
              <a:graphicData uri="http://schemas.openxmlformats.org/drawingml/2006/chart">
                <c:chart xmlns:c="http://schemas.openxmlformats.org/drawingml/2006/chart" xmlns:r="http://schemas.openxmlformats.org/officeDocument/2006/relationships" r:id="rId4"/>
              </a:graphicData>
            </a:graphic>
          </p:graphicFrame>
          <p:sp>
            <p:nvSpPr>
              <p:cNvPr id="18" name="Block Arc 17">
                <a:extLst>
                  <a:ext uri="{FF2B5EF4-FFF2-40B4-BE49-F238E27FC236}">
                    <a16:creationId xmlns:a16="http://schemas.microsoft.com/office/drawing/2014/main" id="{1DCBAF9E-7DB5-4B18-90E4-C3F3D3C527ED}"/>
                  </a:ext>
                </a:extLst>
              </p:cNvPr>
              <p:cNvSpPr/>
              <p:nvPr/>
            </p:nvSpPr>
            <p:spPr>
              <a:xfrm rot="4268446">
                <a:off x="5282277" y="1568901"/>
                <a:ext cx="1830936" cy="1842161"/>
              </a:xfrm>
              <a:prstGeom prst="blockArc">
                <a:avLst>
                  <a:gd name="adj1" fmla="val 11858814"/>
                  <a:gd name="adj2" fmla="val 11178724"/>
                  <a:gd name="adj3" fmla="val 11529"/>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B6BF5254-2189-40CF-A4FF-A277AF0E0A34}"/>
                </a:ext>
              </a:extLst>
            </p:cNvPr>
            <p:cNvSpPr txBox="1"/>
            <p:nvPr/>
          </p:nvSpPr>
          <p:spPr>
            <a:xfrm>
              <a:off x="2385627" y="2349101"/>
              <a:ext cx="1592025" cy="738664"/>
            </a:xfrm>
            <a:prstGeom prst="rect">
              <a:avLst/>
            </a:prstGeom>
            <a:noFill/>
          </p:spPr>
          <p:txBody>
            <a:bodyPr wrap="square" rtlCol="0">
              <a:spAutoFit/>
            </a:bodyPr>
            <a:lstStyle/>
            <a:p>
              <a:pPr algn="ctr"/>
              <a:r>
                <a:rPr lang="en-US" sz="2000" b="1" spc="30" dirty="0">
                  <a:solidFill>
                    <a:srgbClr val="022A4E"/>
                  </a:solidFill>
                  <a:latin typeface="Myriad Pro" panose="020B0503030403020204" pitchFamily="34" charset="0"/>
                  <a:ea typeface="Roboto Slab" pitchFamily="2" charset="0"/>
                </a:rPr>
                <a:t>97%</a:t>
              </a:r>
            </a:p>
            <a:p>
              <a:pPr algn="ctr"/>
              <a:r>
                <a:rPr lang="en-US" sz="1100" spc="30" dirty="0">
                  <a:latin typeface="Myriad Pro" panose="020B0503030403020204" pitchFamily="34" charset="0"/>
                  <a:ea typeface="Roboto Slab" pitchFamily="2" charset="0"/>
                </a:rPr>
                <a:t>Already </a:t>
              </a:r>
              <a:r>
                <a:rPr lang="en-US" sz="1100" b="1" spc="30" dirty="0">
                  <a:latin typeface="Myriad Pro" panose="020B0503030403020204" pitchFamily="34" charset="0"/>
                  <a:ea typeface="Roboto Slab" pitchFamily="2" charset="0"/>
                </a:rPr>
                <a:t>familiar</a:t>
              </a:r>
              <a:r>
                <a:rPr lang="en-US" sz="1100" spc="30" dirty="0">
                  <a:latin typeface="Myriad Pro" panose="020B0503030403020204" pitchFamily="34" charset="0"/>
                  <a:ea typeface="Roboto Slab" pitchFamily="2" charset="0"/>
                </a:rPr>
                <a:t> with PTA </a:t>
              </a:r>
            </a:p>
          </p:txBody>
        </p:sp>
        <p:grpSp>
          <p:nvGrpSpPr>
            <p:cNvPr id="20" name="Group 19">
              <a:extLst>
                <a:ext uri="{FF2B5EF4-FFF2-40B4-BE49-F238E27FC236}">
                  <a16:creationId xmlns:a16="http://schemas.microsoft.com/office/drawing/2014/main" id="{06AF0029-6DAF-4A0B-A5B8-0028D421518D}"/>
                </a:ext>
              </a:extLst>
            </p:cNvPr>
            <p:cNvGrpSpPr/>
            <p:nvPr/>
          </p:nvGrpSpPr>
          <p:grpSpPr>
            <a:xfrm>
              <a:off x="3733528" y="1687914"/>
              <a:ext cx="3176620" cy="2348822"/>
              <a:chOff x="4603984" y="1427818"/>
              <a:chExt cx="3014248" cy="2209583"/>
            </a:xfrm>
          </p:grpSpPr>
          <p:graphicFrame>
            <p:nvGraphicFramePr>
              <p:cNvPr id="21" name="Chart 20">
                <a:extLst>
                  <a:ext uri="{FF2B5EF4-FFF2-40B4-BE49-F238E27FC236}">
                    <a16:creationId xmlns:a16="http://schemas.microsoft.com/office/drawing/2014/main" id="{CB24F7D5-5F6F-43EC-93A2-DE90A49C3FCB}"/>
                  </a:ext>
                </a:extLst>
              </p:cNvPr>
              <p:cNvGraphicFramePr/>
              <p:nvPr/>
            </p:nvGraphicFramePr>
            <p:xfrm>
              <a:off x="4603984" y="1427818"/>
              <a:ext cx="3014248" cy="2209583"/>
            </p:xfrm>
            <a:graphic>
              <a:graphicData uri="http://schemas.openxmlformats.org/drawingml/2006/chart">
                <c:chart xmlns:c="http://schemas.openxmlformats.org/drawingml/2006/chart" xmlns:r="http://schemas.openxmlformats.org/officeDocument/2006/relationships" r:id="rId5"/>
              </a:graphicData>
            </a:graphic>
          </p:graphicFrame>
          <p:sp>
            <p:nvSpPr>
              <p:cNvPr id="22" name="Block Arc 21">
                <a:extLst>
                  <a:ext uri="{FF2B5EF4-FFF2-40B4-BE49-F238E27FC236}">
                    <a16:creationId xmlns:a16="http://schemas.microsoft.com/office/drawing/2014/main" id="{179C7062-77F5-4950-9218-2449E62FC439}"/>
                  </a:ext>
                </a:extLst>
              </p:cNvPr>
              <p:cNvSpPr/>
              <p:nvPr/>
            </p:nvSpPr>
            <p:spPr>
              <a:xfrm rot="4268446">
                <a:off x="5282277" y="1568901"/>
                <a:ext cx="1830936" cy="1842161"/>
              </a:xfrm>
              <a:prstGeom prst="blockArc">
                <a:avLst>
                  <a:gd name="adj1" fmla="val 11858814"/>
                  <a:gd name="adj2" fmla="val 8434294"/>
                  <a:gd name="adj3" fmla="val 10091"/>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endParaRPr>
              </a:p>
            </p:txBody>
          </p:sp>
        </p:grpSp>
        <p:sp>
          <p:nvSpPr>
            <p:cNvPr id="23" name="TextBox 22">
              <a:extLst>
                <a:ext uri="{FF2B5EF4-FFF2-40B4-BE49-F238E27FC236}">
                  <a16:creationId xmlns:a16="http://schemas.microsoft.com/office/drawing/2014/main" id="{D77AC7CC-46A1-4A08-A138-143B787605BD}"/>
                </a:ext>
              </a:extLst>
            </p:cNvPr>
            <p:cNvSpPr txBox="1"/>
            <p:nvPr/>
          </p:nvSpPr>
          <p:spPr>
            <a:xfrm>
              <a:off x="4629741" y="2298153"/>
              <a:ext cx="1592025" cy="907941"/>
            </a:xfrm>
            <a:prstGeom prst="rect">
              <a:avLst/>
            </a:prstGeom>
            <a:noFill/>
          </p:spPr>
          <p:txBody>
            <a:bodyPr wrap="square" rtlCol="0">
              <a:spAutoFit/>
            </a:bodyPr>
            <a:lstStyle/>
            <a:p>
              <a:pPr algn="ctr"/>
              <a:r>
                <a:rPr lang="en-US" sz="2000" b="1" spc="30" dirty="0">
                  <a:solidFill>
                    <a:srgbClr val="022A4E"/>
                  </a:solidFill>
                  <a:latin typeface="Myriad Pro" panose="020B0503030403020204" pitchFamily="34" charset="0"/>
                  <a:ea typeface="Roboto Slab" pitchFamily="2" charset="0"/>
                </a:rPr>
                <a:t>84%</a:t>
              </a:r>
            </a:p>
            <a:p>
              <a:pPr algn="ctr"/>
              <a:r>
                <a:rPr lang="en-US" sz="1100" b="1" spc="30" dirty="0">
                  <a:latin typeface="Myriad Pro" panose="020B0503030403020204" pitchFamily="34" charset="0"/>
                  <a:ea typeface="Roboto Slab" pitchFamily="2" charset="0"/>
                </a:rPr>
                <a:t>Believe PTA’s best days are ahead </a:t>
              </a:r>
              <a:r>
                <a:rPr lang="en-US" sz="1100" spc="30" dirty="0">
                  <a:latin typeface="Myriad Pro" panose="020B0503030403020204" pitchFamily="34" charset="0"/>
                  <a:ea typeface="Roboto Slab" pitchFamily="2" charset="0"/>
                </a:rPr>
                <a:t>of them</a:t>
              </a:r>
            </a:p>
          </p:txBody>
        </p:sp>
        <p:sp>
          <p:nvSpPr>
            <p:cNvPr id="24" name="TextBox 23">
              <a:extLst>
                <a:ext uri="{FF2B5EF4-FFF2-40B4-BE49-F238E27FC236}">
                  <a16:creationId xmlns:a16="http://schemas.microsoft.com/office/drawing/2014/main" id="{A16B24D2-1E32-446D-A763-18BEB32EA003}"/>
                </a:ext>
              </a:extLst>
            </p:cNvPr>
            <p:cNvSpPr txBox="1"/>
            <p:nvPr/>
          </p:nvSpPr>
          <p:spPr>
            <a:xfrm>
              <a:off x="6910148" y="2269589"/>
              <a:ext cx="1477245" cy="1077218"/>
            </a:xfrm>
            <a:prstGeom prst="rect">
              <a:avLst/>
            </a:prstGeom>
            <a:noFill/>
          </p:spPr>
          <p:txBody>
            <a:bodyPr wrap="square" rtlCol="0">
              <a:spAutoFit/>
            </a:bodyPr>
            <a:lstStyle/>
            <a:p>
              <a:pPr algn="ctr"/>
              <a:r>
                <a:rPr lang="en-US" sz="2000" b="1" spc="30" dirty="0">
                  <a:solidFill>
                    <a:srgbClr val="022A4E"/>
                  </a:solidFill>
                  <a:latin typeface="Myriad Pro" panose="020B0503030403020204" pitchFamily="34" charset="0"/>
                  <a:ea typeface="Roboto Slab" pitchFamily="2" charset="0"/>
                </a:rPr>
                <a:t>93%</a:t>
              </a:r>
            </a:p>
            <a:p>
              <a:pPr algn="ctr"/>
              <a:r>
                <a:rPr lang="en-US" sz="1100" spc="30" dirty="0">
                  <a:latin typeface="Myriad Pro" panose="020B0503030403020204" pitchFamily="34" charset="0"/>
                  <a:ea typeface="Roboto Slab" pitchFamily="2" charset="0"/>
                </a:rPr>
                <a:t>Believe PTA is </a:t>
              </a:r>
              <a:r>
                <a:rPr lang="en-US" sz="1100" b="1" spc="30" dirty="0">
                  <a:latin typeface="Myriad Pro" panose="020B0503030403020204" pitchFamily="34" charset="0"/>
                  <a:ea typeface="Roboto Slab" pitchFamily="2" charset="0"/>
                </a:rPr>
                <a:t>valuable for schools</a:t>
              </a:r>
              <a:r>
                <a:rPr lang="en-US" sz="1100" spc="30" dirty="0">
                  <a:latin typeface="Myriad Pro" panose="020B0503030403020204" pitchFamily="34" charset="0"/>
                  <a:ea typeface="Roboto Slab" pitchFamily="2" charset="0"/>
                </a:rPr>
                <a:t> after receiving messages</a:t>
              </a:r>
            </a:p>
          </p:txBody>
        </p:sp>
        <p:grpSp>
          <p:nvGrpSpPr>
            <p:cNvPr id="25" name="Group 24">
              <a:extLst>
                <a:ext uri="{FF2B5EF4-FFF2-40B4-BE49-F238E27FC236}">
                  <a16:creationId xmlns:a16="http://schemas.microsoft.com/office/drawing/2014/main" id="{3B36BD04-276A-4A19-8929-4E24A1C0BB7C}"/>
                </a:ext>
              </a:extLst>
            </p:cNvPr>
            <p:cNvGrpSpPr/>
            <p:nvPr/>
          </p:nvGrpSpPr>
          <p:grpSpPr>
            <a:xfrm>
              <a:off x="8270660" y="1687914"/>
              <a:ext cx="3176620" cy="2348822"/>
              <a:chOff x="4603984" y="1427818"/>
              <a:chExt cx="3014248" cy="2209583"/>
            </a:xfrm>
          </p:grpSpPr>
          <p:graphicFrame>
            <p:nvGraphicFramePr>
              <p:cNvPr id="26" name="Chart 25">
                <a:extLst>
                  <a:ext uri="{FF2B5EF4-FFF2-40B4-BE49-F238E27FC236}">
                    <a16:creationId xmlns:a16="http://schemas.microsoft.com/office/drawing/2014/main" id="{F8314627-4DC0-47B3-ABC4-1CD694056CBA}"/>
                  </a:ext>
                </a:extLst>
              </p:cNvPr>
              <p:cNvGraphicFramePr/>
              <p:nvPr/>
            </p:nvGraphicFramePr>
            <p:xfrm>
              <a:off x="4603984" y="1427818"/>
              <a:ext cx="3014248" cy="2209583"/>
            </p:xfrm>
            <a:graphic>
              <a:graphicData uri="http://schemas.openxmlformats.org/drawingml/2006/chart">
                <c:chart xmlns:c="http://schemas.openxmlformats.org/drawingml/2006/chart" xmlns:r="http://schemas.openxmlformats.org/officeDocument/2006/relationships" r:id="rId6"/>
              </a:graphicData>
            </a:graphic>
          </p:graphicFrame>
          <p:sp>
            <p:nvSpPr>
              <p:cNvPr id="27" name="Block Arc 26">
                <a:extLst>
                  <a:ext uri="{FF2B5EF4-FFF2-40B4-BE49-F238E27FC236}">
                    <a16:creationId xmlns:a16="http://schemas.microsoft.com/office/drawing/2014/main" id="{3ABCA3B1-2AF9-4391-95AB-9031764432F6}"/>
                  </a:ext>
                </a:extLst>
              </p:cNvPr>
              <p:cNvSpPr/>
              <p:nvPr/>
            </p:nvSpPr>
            <p:spPr>
              <a:xfrm rot="4268446">
                <a:off x="5269327" y="1604251"/>
                <a:ext cx="1830936" cy="1842161"/>
              </a:xfrm>
              <a:prstGeom prst="blockArc">
                <a:avLst>
                  <a:gd name="adj1" fmla="val 11814580"/>
                  <a:gd name="adj2" fmla="val 8168913"/>
                  <a:gd name="adj3" fmla="val 8678"/>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endParaRPr>
              </a:p>
            </p:txBody>
          </p:sp>
        </p:grpSp>
        <p:sp>
          <p:nvSpPr>
            <p:cNvPr id="28" name="TextBox 27">
              <a:extLst>
                <a:ext uri="{FF2B5EF4-FFF2-40B4-BE49-F238E27FC236}">
                  <a16:creationId xmlns:a16="http://schemas.microsoft.com/office/drawing/2014/main" id="{CC567916-171A-4D8D-84B8-5F8B12D57C87}"/>
                </a:ext>
              </a:extLst>
            </p:cNvPr>
            <p:cNvSpPr txBox="1"/>
            <p:nvPr/>
          </p:nvSpPr>
          <p:spPr>
            <a:xfrm>
              <a:off x="9215778" y="2477604"/>
              <a:ext cx="1418065" cy="830997"/>
            </a:xfrm>
            <a:prstGeom prst="rect">
              <a:avLst/>
            </a:prstGeom>
            <a:noFill/>
          </p:spPr>
          <p:txBody>
            <a:bodyPr wrap="square" rtlCol="0">
              <a:spAutoFit/>
            </a:bodyPr>
            <a:lstStyle/>
            <a:p>
              <a:pPr algn="ctr"/>
              <a:r>
                <a:rPr lang="en-US" sz="1200" spc="30" dirty="0">
                  <a:latin typeface="Myriad Pro" panose="020B0503030403020204" pitchFamily="34" charset="0"/>
                  <a:ea typeface="Roboto Slab" pitchFamily="2" charset="0"/>
                </a:rPr>
                <a:t>Likely to join PTA </a:t>
              </a:r>
              <a:r>
                <a:rPr lang="en-US" sz="1200" b="1" spc="30" dirty="0">
                  <a:solidFill>
                    <a:srgbClr val="2E75B6"/>
                  </a:solidFill>
                  <a:latin typeface="Myriad Pro" panose="020B0503030403020204" pitchFamily="34" charset="0"/>
                  <a:ea typeface="Roboto Slab" pitchFamily="2" charset="0"/>
                </a:rPr>
                <a:t>Before (73%)</a:t>
              </a:r>
              <a:r>
                <a:rPr lang="en-US" sz="1200" spc="30" dirty="0">
                  <a:latin typeface="Myriad Pro" panose="020B0503030403020204" pitchFamily="34" charset="0"/>
                  <a:ea typeface="Roboto Slab" pitchFamily="2" charset="0"/>
                </a:rPr>
                <a:t> and </a:t>
              </a:r>
              <a:r>
                <a:rPr lang="en-US" sz="1200" b="1" spc="30" dirty="0">
                  <a:solidFill>
                    <a:srgbClr val="033A6A"/>
                  </a:solidFill>
                  <a:latin typeface="Myriad Pro" panose="020B0503030403020204" pitchFamily="34" charset="0"/>
                  <a:ea typeface="Roboto Slab" pitchFamily="2" charset="0"/>
                </a:rPr>
                <a:t>After (82%)</a:t>
              </a:r>
              <a:r>
                <a:rPr lang="en-US" sz="1200" spc="30" dirty="0">
                  <a:latin typeface="Myriad Pro" panose="020B0503030403020204" pitchFamily="34" charset="0"/>
                  <a:ea typeface="Roboto Slab" pitchFamily="2" charset="0"/>
                </a:rPr>
                <a:t> messaging</a:t>
              </a:r>
            </a:p>
          </p:txBody>
        </p:sp>
      </p:grpSp>
      <p:pic>
        <p:nvPicPr>
          <p:cNvPr id="3" name="Picture 2">
            <a:extLst>
              <a:ext uri="{FF2B5EF4-FFF2-40B4-BE49-F238E27FC236}">
                <a16:creationId xmlns:a16="http://schemas.microsoft.com/office/drawing/2014/main" id="{F915EF47-1233-40C2-89DB-84848AD066D5}"/>
              </a:ext>
            </a:extLst>
          </p:cNvPr>
          <p:cNvPicPr>
            <a:picLocks noChangeAspect="1"/>
          </p:cNvPicPr>
          <p:nvPr/>
        </p:nvPicPr>
        <p:blipFill>
          <a:blip r:embed="rId7"/>
          <a:stretch>
            <a:fillRect/>
          </a:stretch>
        </p:blipFill>
        <p:spPr>
          <a:xfrm>
            <a:off x="1772169" y="1666816"/>
            <a:ext cx="2029166" cy="1888686"/>
          </a:xfrm>
          <a:prstGeom prst="rect">
            <a:avLst/>
          </a:prstGeom>
        </p:spPr>
      </p:pic>
      <p:sp>
        <p:nvSpPr>
          <p:cNvPr id="4" name="Rectangle 3">
            <a:extLst>
              <a:ext uri="{FF2B5EF4-FFF2-40B4-BE49-F238E27FC236}">
                <a16:creationId xmlns:a16="http://schemas.microsoft.com/office/drawing/2014/main" id="{6D29BA81-58E2-4F75-BCCB-E02428806F03}"/>
              </a:ext>
            </a:extLst>
          </p:cNvPr>
          <p:cNvSpPr/>
          <p:nvPr/>
        </p:nvSpPr>
        <p:spPr>
          <a:xfrm>
            <a:off x="4699724" y="1909204"/>
            <a:ext cx="6618032" cy="1403910"/>
          </a:xfrm>
          <a:prstGeom prst="rect">
            <a:avLst/>
          </a:prstGeom>
        </p:spPr>
        <p:txBody>
          <a:bodyPr wrap="square">
            <a:spAutoFit/>
          </a:bodyPr>
          <a:lstStyle/>
          <a:p>
            <a:pPr marL="171450" lvl="3" indent="-171450">
              <a:lnSpc>
                <a:spcPct val="114000"/>
              </a:lnSpc>
              <a:spcAft>
                <a:spcPts val="300"/>
              </a:spcAft>
              <a:buFont typeface="Arial" panose="020B0604020202020204" pitchFamily="34" charset="0"/>
              <a:buChar char="•"/>
            </a:pPr>
            <a:r>
              <a:rPr lang="en-US" sz="2400" dirty="0">
                <a:solidFill>
                  <a:srgbClr val="003C71"/>
                </a:solidFill>
                <a:latin typeface="Myriad Pro" panose="020B0503030403020204" pitchFamily="34" charset="0"/>
                <a:ea typeface="Source Sans Pro Light"/>
              </a:rPr>
              <a:t>View PTA as geared toward stay-at-home parents </a:t>
            </a:r>
          </a:p>
          <a:p>
            <a:pPr marL="171450" marR="0" lvl="3" indent="-171450">
              <a:lnSpc>
                <a:spcPct val="114000"/>
              </a:lnSpc>
              <a:spcBef>
                <a:spcPts val="0"/>
              </a:spcBef>
              <a:spcAft>
                <a:spcPts val="300"/>
              </a:spcAft>
              <a:buFont typeface="Arial" panose="020B0604020202020204" pitchFamily="34" charset="0"/>
              <a:buChar char="•"/>
            </a:pPr>
            <a:r>
              <a:rPr lang="en-US" sz="2400" dirty="0">
                <a:solidFill>
                  <a:srgbClr val="003C71"/>
                </a:solidFill>
                <a:latin typeface="Myriad Pro" panose="020B0503030403020204" pitchFamily="34" charset="0"/>
                <a:ea typeface="Source Sans Pro Light"/>
              </a:rPr>
              <a:t>Least likely to consider PTA cliquish </a:t>
            </a:r>
          </a:p>
          <a:p>
            <a:pPr marL="171450" marR="0" lvl="3" indent="-171450">
              <a:lnSpc>
                <a:spcPct val="114000"/>
              </a:lnSpc>
              <a:spcBef>
                <a:spcPts val="0"/>
              </a:spcBef>
              <a:spcAft>
                <a:spcPts val="300"/>
              </a:spcAft>
              <a:buFont typeface="Arial" panose="020B0604020202020204" pitchFamily="34" charset="0"/>
              <a:buChar char="•"/>
            </a:pPr>
            <a:r>
              <a:rPr lang="en-US" sz="2400" dirty="0">
                <a:solidFill>
                  <a:srgbClr val="003C71"/>
                </a:solidFill>
                <a:latin typeface="Myriad Pro" panose="020B0503030403020204" pitchFamily="34" charset="0"/>
                <a:ea typeface="Source Sans Pro Light"/>
              </a:rPr>
              <a:t>Most likely to view PTA as relevant to them</a:t>
            </a:r>
            <a:endParaRPr lang="en-US" sz="1300" dirty="0">
              <a:solidFill>
                <a:srgbClr val="003C71"/>
              </a:solidFill>
              <a:latin typeface="Myriad Pro" panose="020B0503030403020204" pitchFamily="34" charset="0"/>
              <a:ea typeface="Source Sans Pro Light"/>
            </a:endParaRPr>
          </a:p>
        </p:txBody>
      </p:sp>
    </p:spTree>
    <p:extLst>
      <p:ext uri="{BB962C8B-B14F-4D97-AF65-F5344CB8AC3E}">
        <p14:creationId xmlns:p14="http://schemas.microsoft.com/office/powerpoint/2010/main" val="201675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C79E18-D8E3-4EBD-96BF-E70D92CAADD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CE41793-361A-4067-B8CE-CEBA9215E843}"/>
              </a:ext>
            </a:extLst>
          </p:cNvPr>
          <p:cNvSpPr txBox="1">
            <a:spLocks/>
          </p:cNvSpPr>
          <p:nvPr/>
        </p:nvSpPr>
        <p:spPr>
          <a:xfrm>
            <a:off x="1048858" y="469723"/>
            <a:ext cx="5341668"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secondary audience: </a:t>
            </a:r>
          </a:p>
          <a:p>
            <a:r>
              <a:rPr lang="en-US" sz="3500" cap="all" dirty="0">
                <a:latin typeface="Myriad Pro Black"/>
              </a:rPr>
              <a:t>Busy multi-taskers</a:t>
            </a:r>
          </a:p>
        </p:txBody>
      </p:sp>
      <p:sp>
        <p:nvSpPr>
          <p:cNvPr id="4" name="Rectangle 3">
            <a:extLst>
              <a:ext uri="{FF2B5EF4-FFF2-40B4-BE49-F238E27FC236}">
                <a16:creationId xmlns:a16="http://schemas.microsoft.com/office/drawing/2014/main" id="{6D29BA81-58E2-4F75-BCCB-E02428806F03}"/>
              </a:ext>
            </a:extLst>
          </p:cNvPr>
          <p:cNvSpPr/>
          <p:nvPr/>
        </p:nvSpPr>
        <p:spPr>
          <a:xfrm>
            <a:off x="4644039" y="1546233"/>
            <a:ext cx="7605288" cy="2705421"/>
          </a:xfrm>
          <a:prstGeom prst="rect">
            <a:avLst/>
          </a:prstGeom>
        </p:spPr>
        <p:txBody>
          <a:bodyPr wrap="square">
            <a:spAutoFit/>
          </a:bodyPr>
          <a:lstStyle/>
          <a:p>
            <a:pPr marL="171450" marR="0" lvl="3" indent="-171450">
              <a:lnSpc>
                <a:spcPct val="114000"/>
              </a:lnSpc>
              <a:spcBef>
                <a:spcPts val="0"/>
              </a:spcBef>
              <a:spcAft>
                <a:spcPts val="300"/>
              </a:spcAft>
              <a:buFont typeface="Arial" panose="020B0604020202020204" pitchFamily="34" charset="0"/>
              <a:buChar char="•"/>
            </a:pPr>
            <a:r>
              <a:rPr lang="en-US" sz="2400" dirty="0">
                <a:solidFill>
                  <a:srgbClr val="003C71"/>
                </a:solidFill>
                <a:latin typeface="Myriad Pro" panose="020B0503030403020204" pitchFamily="34" charset="0"/>
              </a:rPr>
              <a:t>Feel engaged in their children’s education </a:t>
            </a:r>
          </a:p>
          <a:p>
            <a:pPr marL="171450" marR="0" lvl="3" indent="-171450">
              <a:lnSpc>
                <a:spcPct val="114000"/>
              </a:lnSpc>
              <a:spcBef>
                <a:spcPts val="0"/>
              </a:spcBef>
              <a:spcAft>
                <a:spcPts val="300"/>
              </a:spcAft>
              <a:buFont typeface="Arial" panose="020B0604020202020204" pitchFamily="34" charset="0"/>
              <a:buChar char="•"/>
            </a:pPr>
            <a:r>
              <a:rPr lang="en-US" sz="2400" dirty="0">
                <a:solidFill>
                  <a:srgbClr val="003C71"/>
                </a:solidFill>
                <a:latin typeface="Myriad Pro" panose="020B0503030403020204" pitchFamily="34" charset="0"/>
              </a:rPr>
              <a:t>Barrier to participation is lack of time &amp; meeting times </a:t>
            </a:r>
          </a:p>
          <a:p>
            <a:pPr marL="171450" marR="0" lvl="3" indent="-171450">
              <a:lnSpc>
                <a:spcPct val="114000"/>
              </a:lnSpc>
              <a:spcBef>
                <a:spcPts val="0"/>
              </a:spcBef>
              <a:spcAft>
                <a:spcPts val="300"/>
              </a:spcAft>
              <a:buFont typeface="Arial" panose="020B0604020202020204" pitchFamily="34" charset="0"/>
              <a:buChar char="•"/>
            </a:pPr>
            <a:r>
              <a:rPr lang="en-US" sz="2400" dirty="0">
                <a:solidFill>
                  <a:srgbClr val="003C71"/>
                </a:solidFill>
                <a:latin typeface="Myriad Pro" panose="020B0503030403020204" pitchFamily="34" charset="0"/>
              </a:rPr>
              <a:t>Value access to parent resources, awareness of school happenings, and want to develop relationships with educators</a:t>
            </a:r>
          </a:p>
          <a:p>
            <a:pPr marL="171450" lvl="3" indent="-171450">
              <a:lnSpc>
                <a:spcPct val="114000"/>
              </a:lnSpc>
              <a:spcAft>
                <a:spcPts val="300"/>
              </a:spcAft>
              <a:buFont typeface="Arial" panose="020B0604020202020204" pitchFamily="34" charset="0"/>
              <a:buChar char="•"/>
            </a:pPr>
            <a:endParaRPr lang="en-US" sz="2400" dirty="0">
              <a:solidFill>
                <a:srgbClr val="003C71"/>
              </a:solidFill>
              <a:latin typeface="Myriad Pro" panose="020B0503030403020204" pitchFamily="34" charset="0"/>
              <a:ea typeface="Source Sans Pro Light"/>
            </a:endParaRPr>
          </a:p>
        </p:txBody>
      </p:sp>
      <p:pic>
        <p:nvPicPr>
          <p:cNvPr id="5" name="Picture 4">
            <a:extLst>
              <a:ext uri="{FF2B5EF4-FFF2-40B4-BE49-F238E27FC236}">
                <a16:creationId xmlns:a16="http://schemas.microsoft.com/office/drawing/2014/main" id="{A21DBE9A-6BF9-4E7D-8493-EE75FDB41C3C}"/>
              </a:ext>
            </a:extLst>
          </p:cNvPr>
          <p:cNvPicPr>
            <a:picLocks noChangeAspect="1"/>
          </p:cNvPicPr>
          <p:nvPr/>
        </p:nvPicPr>
        <p:blipFill>
          <a:blip r:embed="rId3"/>
          <a:stretch>
            <a:fillRect/>
          </a:stretch>
        </p:blipFill>
        <p:spPr>
          <a:xfrm>
            <a:off x="1864512" y="1410482"/>
            <a:ext cx="2359356" cy="2462997"/>
          </a:xfrm>
          <a:prstGeom prst="rect">
            <a:avLst/>
          </a:prstGeom>
        </p:spPr>
      </p:pic>
      <p:grpSp>
        <p:nvGrpSpPr>
          <p:cNvPr id="11" name="Group 10">
            <a:extLst>
              <a:ext uri="{FF2B5EF4-FFF2-40B4-BE49-F238E27FC236}">
                <a16:creationId xmlns:a16="http://schemas.microsoft.com/office/drawing/2014/main" id="{C4ED9E89-E1C2-4B3F-93A2-1511B0321104}"/>
              </a:ext>
            </a:extLst>
          </p:cNvPr>
          <p:cNvGrpSpPr/>
          <p:nvPr/>
        </p:nvGrpSpPr>
        <p:grpSpPr>
          <a:xfrm>
            <a:off x="1521537" y="4130527"/>
            <a:ext cx="9737978" cy="2362480"/>
            <a:chOff x="2881709" y="629891"/>
            <a:chExt cx="9737978" cy="2362480"/>
          </a:xfrm>
        </p:grpSpPr>
        <p:grpSp>
          <p:nvGrpSpPr>
            <p:cNvPr id="34" name="Group 33">
              <a:extLst>
                <a:ext uri="{FF2B5EF4-FFF2-40B4-BE49-F238E27FC236}">
                  <a16:creationId xmlns:a16="http://schemas.microsoft.com/office/drawing/2014/main" id="{25527080-5E50-41DA-B59A-279CECF1F67D}"/>
                </a:ext>
              </a:extLst>
            </p:cNvPr>
            <p:cNvGrpSpPr/>
            <p:nvPr/>
          </p:nvGrpSpPr>
          <p:grpSpPr>
            <a:xfrm>
              <a:off x="2881709" y="629891"/>
              <a:ext cx="7527919" cy="2215928"/>
              <a:chOff x="977933" y="40046"/>
              <a:chExt cx="7527919" cy="2215928"/>
            </a:xfrm>
          </p:grpSpPr>
          <p:grpSp>
            <p:nvGrpSpPr>
              <p:cNvPr id="35" name="Group 34">
                <a:extLst>
                  <a:ext uri="{FF2B5EF4-FFF2-40B4-BE49-F238E27FC236}">
                    <a16:creationId xmlns:a16="http://schemas.microsoft.com/office/drawing/2014/main" id="{E7668766-6329-429F-AC39-6C30E30F6F74}"/>
                  </a:ext>
                </a:extLst>
              </p:cNvPr>
              <p:cNvGrpSpPr/>
              <p:nvPr/>
            </p:nvGrpSpPr>
            <p:grpSpPr>
              <a:xfrm>
                <a:off x="5534301" y="77690"/>
                <a:ext cx="2971551" cy="2178284"/>
                <a:chOff x="9225822" y="-2659132"/>
                <a:chExt cx="3014248" cy="2209583"/>
              </a:xfrm>
            </p:grpSpPr>
            <p:graphicFrame>
              <p:nvGraphicFramePr>
                <p:cNvPr id="44" name="Chart 43">
                  <a:extLst>
                    <a:ext uri="{FF2B5EF4-FFF2-40B4-BE49-F238E27FC236}">
                      <a16:creationId xmlns:a16="http://schemas.microsoft.com/office/drawing/2014/main" id="{4C93BD82-0BB1-4F90-BBE8-3B7E08444C6C}"/>
                    </a:ext>
                  </a:extLst>
                </p:cNvPr>
                <p:cNvGraphicFramePr/>
                <p:nvPr>
                  <p:extLst>
                    <p:ext uri="{D42A27DB-BD31-4B8C-83A1-F6EECF244321}">
                      <p14:modId xmlns:p14="http://schemas.microsoft.com/office/powerpoint/2010/main" val="3875355001"/>
                    </p:ext>
                  </p:extLst>
                </p:nvPr>
              </p:nvGraphicFramePr>
              <p:xfrm>
                <a:off x="9225822" y="-2659132"/>
                <a:ext cx="3014248" cy="2209583"/>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Box 44">
                  <a:extLst>
                    <a:ext uri="{FF2B5EF4-FFF2-40B4-BE49-F238E27FC236}">
                      <a16:creationId xmlns:a16="http://schemas.microsoft.com/office/drawing/2014/main" id="{C9476CBE-AD27-4F05-851D-6AC935F82D81}"/>
                    </a:ext>
                  </a:extLst>
                </p:cNvPr>
                <p:cNvSpPr txBox="1"/>
                <p:nvPr/>
              </p:nvSpPr>
              <p:spPr>
                <a:xfrm>
                  <a:off x="10074147" y="-2188026"/>
                  <a:ext cx="1415548" cy="1092696"/>
                </a:xfrm>
                <a:prstGeom prst="rect">
                  <a:avLst/>
                </a:prstGeom>
                <a:noFill/>
              </p:spPr>
              <p:txBody>
                <a:bodyPr wrap="square" rtlCol="0">
                  <a:spAutoFit/>
                </a:bodyPr>
                <a:lstStyle/>
                <a:p>
                  <a:pPr algn="ctr"/>
                  <a:r>
                    <a:rPr lang="en-US" sz="2000" b="1" spc="30" dirty="0">
                      <a:solidFill>
                        <a:schemeClr val="tx1">
                          <a:lumMod val="85000"/>
                          <a:lumOff val="15000"/>
                        </a:schemeClr>
                      </a:solidFill>
                      <a:latin typeface="Myriad Pro" panose="020B0503030403020204" pitchFamily="34" charset="0"/>
                      <a:ea typeface="Roboto Slab" pitchFamily="2" charset="0"/>
                    </a:rPr>
                    <a:t>63%</a:t>
                  </a:r>
                </a:p>
                <a:p>
                  <a:pPr algn="ctr"/>
                  <a:r>
                    <a:rPr lang="en-US" sz="1100" spc="30" dirty="0">
                      <a:latin typeface="Myriad Pro" panose="020B0503030403020204" pitchFamily="34" charset="0"/>
                      <a:ea typeface="Roboto Slab" pitchFamily="2" charset="0"/>
                    </a:rPr>
                    <a:t>Believe PTA is  valuable for schools after receiving messages</a:t>
                  </a:r>
                </a:p>
              </p:txBody>
            </p:sp>
            <p:sp>
              <p:nvSpPr>
                <p:cNvPr id="46" name="Block Arc 45">
                  <a:extLst>
                    <a:ext uri="{FF2B5EF4-FFF2-40B4-BE49-F238E27FC236}">
                      <a16:creationId xmlns:a16="http://schemas.microsoft.com/office/drawing/2014/main" id="{328584E6-5321-4CBD-A824-BE8BC3676AC4}"/>
                    </a:ext>
                  </a:extLst>
                </p:cNvPr>
                <p:cNvSpPr/>
                <p:nvPr/>
              </p:nvSpPr>
              <p:spPr>
                <a:xfrm rot="4268446">
                  <a:off x="9889709" y="-2515600"/>
                  <a:ext cx="1830936" cy="1842161"/>
                </a:xfrm>
                <a:prstGeom prst="blockArc">
                  <a:avLst>
                    <a:gd name="adj1" fmla="val 11858814"/>
                    <a:gd name="adj2" fmla="val 3749817"/>
                    <a:gd name="adj3" fmla="val 12192"/>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endParaRPr>
                </a:p>
              </p:txBody>
            </p:sp>
          </p:grpSp>
          <p:grpSp>
            <p:nvGrpSpPr>
              <p:cNvPr id="36" name="Group 35">
                <a:extLst>
                  <a:ext uri="{FF2B5EF4-FFF2-40B4-BE49-F238E27FC236}">
                    <a16:creationId xmlns:a16="http://schemas.microsoft.com/office/drawing/2014/main" id="{83AA41B8-07DA-4912-A79B-149408BCF178}"/>
                  </a:ext>
                </a:extLst>
              </p:cNvPr>
              <p:cNvGrpSpPr/>
              <p:nvPr/>
            </p:nvGrpSpPr>
            <p:grpSpPr>
              <a:xfrm>
                <a:off x="977933" y="40046"/>
                <a:ext cx="2971551" cy="2178284"/>
                <a:chOff x="4691340" y="3639730"/>
                <a:chExt cx="3014248" cy="2209583"/>
              </a:xfrm>
            </p:grpSpPr>
            <p:graphicFrame>
              <p:nvGraphicFramePr>
                <p:cNvPr id="41" name="Chart 40">
                  <a:extLst>
                    <a:ext uri="{FF2B5EF4-FFF2-40B4-BE49-F238E27FC236}">
                      <a16:creationId xmlns:a16="http://schemas.microsoft.com/office/drawing/2014/main" id="{8B6A73C9-2719-496B-83FA-D764B138C787}"/>
                    </a:ext>
                  </a:extLst>
                </p:cNvPr>
                <p:cNvGraphicFramePr/>
                <p:nvPr>
                  <p:extLst>
                    <p:ext uri="{D42A27DB-BD31-4B8C-83A1-F6EECF244321}">
                      <p14:modId xmlns:p14="http://schemas.microsoft.com/office/powerpoint/2010/main" val="1760958564"/>
                    </p:ext>
                  </p:extLst>
                </p:nvPr>
              </p:nvGraphicFramePr>
              <p:xfrm>
                <a:off x="4691340" y="3639730"/>
                <a:ext cx="3014248" cy="2209583"/>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41">
                  <a:extLst>
                    <a:ext uri="{FF2B5EF4-FFF2-40B4-BE49-F238E27FC236}">
                      <a16:creationId xmlns:a16="http://schemas.microsoft.com/office/drawing/2014/main" id="{3E7FE03C-BCC8-4B31-9729-66656D88E6D8}"/>
                    </a:ext>
                  </a:extLst>
                </p:cNvPr>
                <p:cNvSpPr txBox="1"/>
                <p:nvPr/>
              </p:nvSpPr>
              <p:spPr>
                <a:xfrm>
                  <a:off x="5572393" y="4311581"/>
                  <a:ext cx="1425415" cy="749278"/>
                </a:xfrm>
                <a:prstGeom prst="rect">
                  <a:avLst/>
                </a:prstGeom>
                <a:noFill/>
              </p:spPr>
              <p:txBody>
                <a:bodyPr wrap="square" rtlCol="0">
                  <a:spAutoFit/>
                </a:bodyPr>
                <a:lstStyle/>
                <a:p>
                  <a:pPr algn="ctr"/>
                  <a:r>
                    <a:rPr lang="en-US" sz="2000" b="1" spc="30" dirty="0">
                      <a:solidFill>
                        <a:schemeClr val="tx1">
                          <a:lumMod val="85000"/>
                          <a:lumOff val="15000"/>
                        </a:schemeClr>
                      </a:solidFill>
                      <a:latin typeface="Myriad Pro" panose="020B0503030403020204" pitchFamily="34" charset="0"/>
                      <a:ea typeface="Roboto Slab" pitchFamily="2" charset="0"/>
                    </a:rPr>
                    <a:t>59%</a:t>
                  </a:r>
                </a:p>
                <a:p>
                  <a:pPr algn="ctr"/>
                  <a:r>
                    <a:rPr lang="en-US" sz="1100" spc="30" dirty="0">
                      <a:latin typeface="Myriad Pro" panose="020B0503030403020204" pitchFamily="34" charset="0"/>
                      <a:ea typeface="Roboto Slab" pitchFamily="2" charset="0"/>
                    </a:rPr>
                    <a:t>Already </a:t>
                  </a:r>
                  <a:r>
                    <a:rPr lang="en-US" sz="1100" b="1" spc="30" dirty="0">
                      <a:latin typeface="Myriad Pro" panose="020B0503030403020204" pitchFamily="34" charset="0"/>
                      <a:ea typeface="Roboto Slab" pitchFamily="2" charset="0"/>
                    </a:rPr>
                    <a:t>familiar</a:t>
                  </a:r>
                  <a:r>
                    <a:rPr lang="en-US" sz="1100" spc="30" dirty="0">
                      <a:latin typeface="Myriad Pro" panose="020B0503030403020204" pitchFamily="34" charset="0"/>
                      <a:ea typeface="Roboto Slab" pitchFamily="2" charset="0"/>
                    </a:rPr>
                    <a:t> with PTA</a:t>
                  </a:r>
                </a:p>
              </p:txBody>
            </p:sp>
            <p:sp>
              <p:nvSpPr>
                <p:cNvPr id="43" name="Block Arc 42">
                  <a:extLst>
                    <a:ext uri="{FF2B5EF4-FFF2-40B4-BE49-F238E27FC236}">
                      <a16:creationId xmlns:a16="http://schemas.microsoft.com/office/drawing/2014/main" id="{56F26636-297E-4CB5-B31F-1B0C8F03D768}"/>
                    </a:ext>
                  </a:extLst>
                </p:cNvPr>
                <p:cNvSpPr/>
                <p:nvPr/>
              </p:nvSpPr>
              <p:spPr>
                <a:xfrm rot="4268446">
                  <a:off x="5369633" y="3780813"/>
                  <a:ext cx="1830936" cy="1842161"/>
                </a:xfrm>
                <a:prstGeom prst="blockArc">
                  <a:avLst>
                    <a:gd name="adj1" fmla="val 11858814"/>
                    <a:gd name="adj2" fmla="val 3186049"/>
                    <a:gd name="adj3" fmla="val 10300"/>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endParaRPr>
                </a:p>
              </p:txBody>
            </p:sp>
          </p:grpSp>
          <p:grpSp>
            <p:nvGrpSpPr>
              <p:cNvPr id="37" name="Group 36">
                <a:extLst>
                  <a:ext uri="{FF2B5EF4-FFF2-40B4-BE49-F238E27FC236}">
                    <a16:creationId xmlns:a16="http://schemas.microsoft.com/office/drawing/2014/main" id="{A752CC79-9D7C-43CB-8BEB-77F9EDED430E}"/>
                  </a:ext>
                </a:extLst>
              </p:cNvPr>
              <p:cNvGrpSpPr/>
              <p:nvPr/>
            </p:nvGrpSpPr>
            <p:grpSpPr>
              <a:xfrm>
                <a:off x="3261191" y="53704"/>
                <a:ext cx="2971552" cy="2178285"/>
                <a:chOff x="9768717" y="-1177464"/>
                <a:chExt cx="3014248" cy="2209583"/>
              </a:xfrm>
            </p:grpSpPr>
            <p:graphicFrame>
              <p:nvGraphicFramePr>
                <p:cNvPr id="38" name="Chart 37">
                  <a:extLst>
                    <a:ext uri="{FF2B5EF4-FFF2-40B4-BE49-F238E27FC236}">
                      <a16:creationId xmlns:a16="http://schemas.microsoft.com/office/drawing/2014/main" id="{1C4F1EE2-8D0A-4075-B163-75510B3755EE}"/>
                    </a:ext>
                  </a:extLst>
                </p:cNvPr>
                <p:cNvGraphicFramePr/>
                <p:nvPr>
                  <p:extLst>
                    <p:ext uri="{D42A27DB-BD31-4B8C-83A1-F6EECF244321}">
                      <p14:modId xmlns:p14="http://schemas.microsoft.com/office/powerpoint/2010/main" val="2407565155"/>
                    </p:ext>
                  </p:extLst>
                </p:nvPr>
              </p:nvGraphicFramePr>
              <p:xfrm>
                <a:off x="9768717" y="-1177464"/>
                <a:ext cx="3014248" cy="2209583"/>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Box 38">
                  <a:extLst>
                    <a:ext uri="{FF2B5EF4-FFF2-40B4-BE49-F238E27FC236}">
                      <a16:creationId xmlns:a16="http://schemas.microsoft.com/office/drawing/2014/main" id="{04A77D63-A1AF-4230-A805-A61796229EF0}"/>
                    </a:ext>
                  </a:extLst>
                </p:cNvPr>
                <p:cNvSpPr txBox="1"/>
                <p:nvPr/>
              </p:nvSpPr>
              <p:spPr>
                <a:xfrm>
                  <a:off x="10650472" y="-605322"/>
                  <a:ext cx="1424017" cy="1092696"/>
                </a:xfrm>
                <a:prstGeom prst="rect">
                  <a:avLst/>
                </a:prstGeom>
                <a:noFill/>
              </p:spPr>
              <p:txBody>
                <a:bodyPr wrap="square" rtlCol="0">
                  <a:spAutoFit/>
                </a:bodyPr>
                <a:lstStyle/>
                <a:p>
                  <a:pPr algn="ctr"/>
                  <a:r>
                    <a:rPr lang="en-US" sz="2000" b="1" spc="30" dirty="0">
                      <a:solidFill>
                        <a:schemeClr val="tx1">
                          <a:lumMod val="85000"/>
                          <a:lumOff val="15000"/>
                        </a:schemeClr>
                      </a:solidFill>
                      <a:latin typeface="Myriad Pro" panose="020B0503030403020204" pitchFamily="34" charset="0"/>
                      <a:ea typeface="Roboto Slab" pitchFamily="2" charset="0"/>
                    </a:rPr>
                    <a:t>66%</a:t>
                  </a:r>
                </a:p>
                <a:p>
                  <a:pPr algn="ctr"/>
                  <a:r>
                    <a:rPr lang="en-US" sz="1100" b="1" spc="30" dirty="0">
                      <a:latin typeface="Myriad Pro" panose="020B0503030403020204" pitchFamily="34" charset="0"/>
                      <a:ea typeface="Roboto Slab" pitchFamily="2" charset="0"/>
                    </a:rPr>
                    <a:t>Do not know </a:t>
                  </a:r>
                  <a:r>
                    <a:rPr lang="en-US" sz="1100" spc="30" dirty="0">
                      <a:latin typeface="Myriad Pro" panose="020B0503030403020204" pitchFamily="34" charset="0"/>
                      <a:ea typeface="Roboto Slab" pitchFamily="2" charset="0"/>
                    </a:rPr>
                    <a:t>if PTA’s best days are ahead or behind them</a:t>
                  </a:r>
                </a:p>
              </p:txBody>
            </p:sp>
            <p:sp>
              <p:nvSpPr>
                <p:cNvPr id="40" name="Block Arc 39">
                  <a:extLst>
                    <a:ext uri="{FF2B5EF4-FFF2-40B4-BE49-F238E27FC236}">
                      <a16:creationId xmlns:a16="http://schemas.microsoft.com/office/drawing/2014/main" id="{9B2BE530-E358-44CD-94EB-4A6FD976AA00}"/>
                    </a:ext>
                  </a:extLst>
                </p:cNvPr>
                <p:cNvSpPr/>
                <p:nvPr/>
              </p:nvSpPr>
              <p:spPr>
                <a:xfrm rot="4268446">
                  <a:off x="10447013" y="-1036381"/>
                  <a:ext cx="1830936" cy="1842161"/>
                </a:xfrm>
                <a:prstGeom prst="blockArc">
                  <a:avLst>
                    <a:gd name="adj1" fmla="val 11858814"/>
                    <a:gd name="adj2" fmla="val 4582216"/>
                    <a:gd name="adj3" fmla="val 10248"/>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endParaRPr>
                </a:p>
              </p:txBody>
            </p:sp>
          </p:grpSp>
        </p:grpSp>
        <p:grpSp>
          <p:nvGrpSpPr>
            <p:cNvPr id="47" name="Group 46">
              <a:extLst>
                <a:ext uri="{FF2B5EF4-FFF2-40B4-BE49-F238E27FC236}">
                  <a16:creationId xmlns:a16="http://schemas.microsoft.com/office/drawing/2014/main" id="{43C26C0C-2F8F-4E48-BC9E-983E776B7C1F}"/>
                </a:ext>
              </a:extLst>
            </p:cNvPr>
            <p:cNvGrpSpPr/>
            <p:nvPr/>
          </p:nvGrpSpPr>
          <p:grpSpPr>
            <a:xfrm>
              <a:off x="9443067" y="643549"/>
              <a:ext cx="3176620" cy="2348822"/>
              <a:chOff x="4603984" y="1427818"/>
              <a:chExt cx="3014248" cy="2209583"/>
            </a:xfrm>
          </p:grpSpPr>
          <p:graphicFrame>
            <p:nvGraphicFramePr>
              <p:cNvPr id="48" name="Chart 47">
                <a:extLst>
                  <a:ext uri="{FF2B5EF4-FFF2-40B4-BE49-F238E27FC236}">
                    <a16:creationId xmlns:a16="http://schemas.microsoft.com/office/drawing/2014/main" id="{BBF46FF3-C043-4000-8377-6F18E740F04D}"/>
                  </a:ext>
                </a:extLst>
              </p:cNvPr>
              <p:cNvGraphicFramePr/>
              <p:nvPr>
                <p:extLst>
                  <p:ext uri="{D42A27DB-BD31-4B8C-83A1-F6EECF244321}">
                    <p14:modId xmlns:p14="http://schemas.microsoft.com/office/powerpoint/2010/main" val="129969356"/>
                  </p:ext>
                </p:extLst>
              </p:nvPr>
            </p:nvGraphicFramePr>
            <p:xfrm>
              <a:off x="4603984" y="1427818"/>
              <a:ext cx="3014248" cy="2209583"/>
            </p:xfrm>
            <a:graphic>
              <a:graphicData uri="http://schemas.openxmlformats.org/drawingml/2006/chart">
                <c:chart xmlns:c="http://schemas.openxmlformats.org/drawingml/2006/chart" xmlns:r="http://schemas.openxmlformats.org/officeDocument/2006/relationships" r:id="rId7"/>
              </a:graphicData>
            </a:graphic>
          </p:graphicFrame>
          <p:sp>
            <p:nvSpPr>
              <p:cNvPr id="49" name="Block Arc 48">
                <a:extLst>
                  <a:ext uri="{FF2B5EF4-FFF2-40B4-BE49-F238E27FC236}">
                    <a16:creationId xmlns:a16="http://schemas.microsoft.com/office/drawing/2014/main" id="{B59C1482-6320-4A42-A4F2-5B791F828243}"/>
                  </a:ext>
                </a:extLst>
              </p:cNvPr>
              <p:cNvSpPr/>
              <p:nvPr/>
            </p:nvSpPr>
            <p:spPr>
              <a:xfrm rot="4268446">
                <a:off x="5259411" y="1570294"/>
                <a:ext cx="1830936" cy="1842161"/>
              </a:xfrm>
              <a:prstGeom prst="blockArc">
                <a:avLst>
                  <a:gd name="adj1" fmla="val 11858814"/>
                  <a:gd name="adj2" fmla="val 20228204"/>
                  <a:gd name="adj3" fmla="val 10873"/>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endParaRPr>
              </a:p>
            </p:txBody>
          </p:sp>
        </p:grpSp>
        <p:sp>
          <p:nvSpPr>
            <p:cNvPr id="50" name="TextBox 49">
              <a:extLst>
                <a:ext uri="{FF2B5EF4-FFF2-40B4-BE49-F238E27FC236}">
                  <a16:creationId xmlns:a16="http://schemas.microsoft.com/office/drawing/2014/main" id="{173F1699-350F-42FD-BB48-14A523B397B4}"/>
                </a:ext>
              </a:extLst>
            </p:cNvPr>
            <p:cNvSpPr txBox="1"/>
            <p:nvPr/>
          </p:nvSpPr>
          <p:spPr>
            <a:xfrm>
              <a:off x="10394087" y="1412478"/>
              <a:ext cx="1418065" cy="830997"/>
            </a:xfrm>
            <a:prstGeom prst="rect">
              <a:avLst/>
            </a:prstGeom>
            <a:noFill/>
          </p:spPr>
          <p:txBody>
            <a:bodyPr wrap="square" rtlCol="0">
              <a:spAutoFit/>
            </a:bodyPr>
            <a:lstStyle/>
            <a:p>
              <a:pPr algn="ctr"/>
              <a:r>
                <a:rPr lang="en-US" sz="1200" spc="30" dirty="0">
                  <a:latin typeface="Myriad Pro" panose="020B0503030403020204" pitchFamily="34" charset="0"/>
                  <a:ea typeface="Roboto Slab" pitchFamily="2" charset="0"/>
                </a:rPr>
                <a:t>Likely to join PTA </a:t>
              </a:r>
              <a:r>
                <a:rPr lang="en-US" sz="1200" b="1" spc="30" dirty="0">
                  <a:solidFill>
                    <a:srgbClr val="2E75B6"/>
                  </a:solidFill>
                  <a:latin typeface="Myriad Pro" panose="020B0503030403020204" pitchFamily="34" charset="0"/>
                  <a:ea typeface="Roboto Slab" pitchFamily="2" charset="0"/>
                </a:rPr>
                <a:t>Before (15%)</a:t>
              </a:r>
              <a:r>
                <a:rPr lang="en-US" sz="1200" b="1" spc="30" dirty="0">
                  <a:latin typeface="Myriad Pro" panose="020B0503030403020204" pitchFamily="34" charset="0"/>
                  <a:ea typeface="Roboto Slab" pitchFamily="2" charset="0"/>
                </a:rPr>
                <a:t> </a:t>
              </a:r>
              <a:r>
                <a:rPr lang="en-US" sz="1200" spc="30" dirty="0">
                  <a:latin typeface="Myriad Pro" panose="020B0503030403020204" pitchFamily="34" charset="0"/>
                  <a:ea typeface="Roboto Slab" pitchFamily="2" charset="0"/>
                </a:rPr>
                <a:t>and </a:t>
              </a:r>
              <a:r>
                <a:rPr lang="en-US" sz="1200" b="1" spc="30" dirty="0">
                  <a:solidFill>
                    <a:srgbClr val="033A6A"/>
                  </a:solidFill>
                  <a:latin typeface="Myriad Pro" panose="020B0503030403020204" pitchFamily="34" charset="0"/>
                  <a:ea typeface="Roboto Slab" pitchFamily="2" charset="0"/>
                </a:rPr>
                <a:t>After (37%)</a:t>
              </a:r>
              <a:r>
                <a:rPr lang="en-US" sz="1200" spc="30" dirty="0">
                  <a:latin typeface="Myriad Pro" panose="020B0503030403020204" pitchFamily="34" charset="0"/>
                  <a:ea typeface="Roboto Slab" pitchFamily="2" charset="0"/>
                </a:rPr>
                <a:t> messaging</a:t>
              </a:r>
            </a:p>
          </p:txBody>
        </p:sp>
      </p:grpSp>
    </p:spTree>
    <p:extLst>
      <p:ext uri="{BB962C8B-B14F-4D97-AF65-F5344CB8AC3E}">
        <p14:creationId xmlns:p14="http://schemas.microsoft.com/office/powerpoint/2010/main" val="252131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C79E18-D8E3-4EBD-96BF-E70D92CAADD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CE41793-361A-4067-B8CE-CEBA9215E843}"/>
              </a:ext>
            </a:extLst>
          </p:cNvPr>
          <p:cNvSpPr txBox="1">
            <a:spLocks/>
          </p:cNvSpPr>
          <p:nvPr/>
        </p:nvSpPr>
        <p:spPr>
          <a:xfrm>
            <a:off x="1048858" y="469723"/>
            <a:ext cx="5341668"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secondary audience: </a:t>
            </a:r>
          </a:p>
          <a:p>
            <a:r>
              <a:rPr lang="en-US" sz="3500" cap="all" dirty="0">
                <a:latin typeface="Myriad Pro Black"/>
              </a:rPr>
              <a:t>Skeptical potentials</a:t>
            </a:r>
          </a:p>
        </p:txBody>
      </p:sp>
      <p:sp>
        <p:nvSpPr>
          <p:cNvPr id="4" name="Rectangle 3">
            <a:extLst>
              <a:ext uri="{FF2B5EF4-FFF2-40B4-BE49-F238E27FC236}">
                <a16:creationId xmlns:a16="http://schemas.microsoft.com/office/drawing/2014/main" id="{6D29BA81-58E2-4F75-BCCB-E02428806F03}"/>
              </a:ext>
            </a:extLst>
          </p:cNvPr>
          <p:cNvSpPr/>
          <p:nvPr/>
        </p:nvSpPr>
        <p:spPr>
          <a:xfrm>
            <a:off x="4743452" y="1777845"/>
            <a:ext cx="7605288" cy="1824923"/>
          </a:xfrm>
          <a:prstGeom prst="rect">
            <a:avLst/>
          </a:prstGeom>
        </p:spPr>
        <p:txBody>
          <a:bodyPr wrap="square">
            <a:spAutoFit/>
          </a:bodyPr>
          <a:lstStyle/>
          <a:p>
            <a:pPr marL="171450" lvl="3" indent="-171450">
              <a:lnSpc>
                <a:spcPct val="114000"/>
              </a:lnSpc>
              <a:spcAft>
                <a:spcPts val="300"/>
              </a:spcAft>
              <a:buFont typeface="Arial" panose="020B0604020202020204" pitchFamily="34" charset="0"/>
              <a:buChar char="•"/>
            </a:pPr>
            <a:r>
              <a:rPr lang="en-US" sz="2400" dirty="0">
                <a:solidFill>
                  <a:srgbClr val="003C71"/>
                </a:solidFill>
                <a:latin typeface="Myriad Pro" panose="020B0503030403020204" pitchFamily="34" charset="0"/>
              </a:rPr>
              <a:t>Says school does not communicate when they try to be involved and they don’t know parents well enough</a:t>
            </a:r>
          </a:p>
          <a:p>
            <a:pPr marL="171450" lvl="3" indent="-171450">
              <a:lnSpc>
                <a:spcPct val="114000"/>
              </a:lnSpc>
              <a:spcAft>
                <a:spcPts val="300"/>
              </a:spcAft>
              <a:buFont typeface="Arial" panose="020B0604020202020204" pitchFamily="34" charset="0"/>
              <a:buChar char="•"/>
            </a:pPr>
            <a:r>
              <a:rPr lang="en-US" sz="2400" dirty="0">
                <a:solidFill>
                  <a:srgbClr val="003C71"/>
                </a:solidFill>
                <a:latin typeface="Myriad Pro" panose="020B0503030403020204" pitchFamily="34" charset="0"/>
              </a:rPr>
              <a:t>Consider PTA not relevant to their child’s education</a:t>
            </a:r>
          </a:p>
          <a:p>
            <a:pPr marL="171450" lvl="3" indent="-171450">
              <a:lnSpc>
                <a:spcPct val="114000"/>
              </a:lnSpc>
              <a:spcAft>
                <a:spcPts val="300"/>
              </a:spcAft>
              <a:buFont typeface="Arial" panose="020B0604020202020204" pitchFamily="34" charset="0"/>
              <a:buChar char="•"/>
            </a:pPr>
            <a:r>
              <a:rPr lang="en-US" sz="2400" dirty="0">
                <a:solidFill>
                  <a:srgbClr val="003C71"/>
                </a:solidFill>
                <a:latin typeface="Myriad Pro" panose="020B0503030403020204" pitchFamily="34" charset="0"/>
              </a:rPr>
              <a:t>Most likely to agree PTA is cliquish </a:t>
            </a:r>
            <a:endParaRPr lang="en-US" sz="2400" dirty="0">
              <a:solidFill>
                <a:srgbClr val="003C71"/>
              </a:solidFill>
              <a:latin typeface="Myriad Pro" panose="020B0503030403020204" pitchFamily="34" charset="0"/>
              <a:ea typeface="Source Sans Pro Light"/>
            </a:endParaRPr>
          </a:p>
        </p:txBody>
      </p:sp>
      <p:pic>
        <p:nvPicPr>
          <p:cNvPr id="2" name="Picture 1">
            <a:extLst>
              <a:ext uri="{FF2B5EF4-FFF2-40B4-BE49-F238E27FC236}">
                <a16:creationId xmlns:a16="http://schemas.microsoft.com/office/drawing/2014/main" id="{3CEF5F90-3D83-40C5-83C9-F5B2CAD59AFD}"/>
              </a:ext>
            </a:extLst>
          </p:cNvPr>
          <p:cNvPicPr>
            <a:picLocks noChangeAspect="1"/>
          </p:cNvPicPr>
          <p:nvPr/>
        </p:nvPicPr>
        <p:blipFill>
          <a:blip r:embed="rId3"/>
          <a:stretch>
            <a:fillRect/>
          </a:stretch>
        </p:blipFill>
        <p:spPr>
          <a:xfrm>
            <a:off x="1860665" y="1326475"/>
            <a:ext cx="2406443" cy="2518037"/>
          </a:xfrm>
          <a:prstGeom prst="rect">
            <a:avLst/>
          </a:prstGeom>
        </p:spPr>
      </p:pic>
      <p:grpSp>
        <p:nvGrpSpPr>
          <p:cNvPr id="3" name="Group 2">
            <a:extLst>
              <a:ext uri="{FF2B5EF4-FFF2-40B4-BE49-F238E27FC236}">
                <a16:creationId xmlns:a16="http://schemas.microsoft.com/office/drawing/2014/main" id="{AC246C64-797E-4BC8-BD6F-BE7E48B76B57}"/>
              </a:ext>
            </a:extLst>
          </p:cNvPr>
          <p:cNvGrpSpPr/>
          <p:nvPr/>
        </p:nvGrpSpPr>
        <p:grpSpPr>
          <a:xfrm>
            <a:off x="1860665" y="4005744"/>
            <a:ext cx="9779610" cy="2348822"/>
            <a:chOff x="2839727" y="611432"/>
            <a:chExt cx="9779610" cy="2348822"/>
          </a:xfrm>
        </p:grpSpPr>
        <p:grpSp>
          <p:nvGrpSpPr>
            <p:cNvPr id="25" name="Group 24">
              <a:extLst>
                <a:ext uri="{FF2B5EF4-FFF2-40B4-BE49-F238E27FC236}">
                  <a16:creationId xmlns:a16="http://schemas.microsoft.com/office/drawing/2014/main" id="{21CAEA2F-15DB-43AE-A5F5-D394B4C797E8}"/>
                </a:ext>
              </a:extLst>
            </p:cNvPr>
            <p:cNvGrpSpPr/>
            <p:nvPr/>
          </p:nvGrpSpPr>
          <p:grpSpPr>
            <a:xfrm>
              <a:off x="2839727" y="642377"/>
              <a:ext cx="7416577" cy="2205870"/>
              <a:chOff x="977933" y="40046"/>
              <a:chExt cx="7416577" cy="2205870"/>
            </a:xfrm>
          </p:grpSpPr>
          <p:grpSp>
            <p:nvGrpSpPr>
              <p:cNvPr id="26" name="Group 25">
                <a:extLst>
                  <a:ext uri="{FF2B5EF4-FFF2-40B4-BE49-F238E27FC236}">
                    <a16:creationId xmlns:a16="http://schemas.microsoft.com/office/drawing/2014/main" id="{72EE525A-8B74-484C-BFE3-839E3A9BF455}"/>
                  </a:ext>
                </a:extLst>
              </p:cNvPr>
              <p:cNvGrpSpPr/>
              <p:nvPr/>
            </p:nvGrpSpPr>
            <p:grpSpPr>
              <a:xfrm>
                <a:off x="5422959" y="67632"/>
                <a:ext cx="2971551" cy="2178284"/>
                <a:chOff x="9112880" y="-2669335"/>
                <a:chExt cx="3014248" cy="2209583"/>
              </a:xfrm>
            </p:grpSpPr>
            <p:graphicFrame>
              <p:nvGraphicFramePr>
                <p:cNvPr id="52" name="Chart 51">
                  <a:extLst>
                    <a:ext uri="{FF2B5EF4-FFF2-40B4-BE49-F238E27FC236}">
                      <a16:creationId xmlns:a16="http://schemas.microsoft.com/office/drawing/2014/main" id="{543F4862-6523-4F00-BAD3-0780965CCF86}"/>
                    </a:ext>
                  </a:extLst>
                </p:cNvPr>
                <p:cNvGraphicFramePr/>
                <p:nvPr>
                  <p:extLst>
                    <p:ext uri="{D42A27DB-BD31-4B8C-83A1-F6EECF244321}">
                      <p14:modId xmlns:p14="http://schemas.microsoft.com/office/powerpoint/2010/main" val="1388979778"/>
                    </p:ext>
                  </p:extLst>
                </p:nvPr>
              </p:nvGraphicFramePr>
              <p:xfrm>
                <a:off x="9112880" y="-2669335"/>
                <a:ext cx="3014248" cy="2209583"/>
              </p:xfrm>
              <a:graphic>
                <a:graphicData uri="http://schemas.openxmlformats.org/drawingml/2006/chart">
                  <c:chart xmlns:c="http://schemas.openxmlformats.org/drawingml/2006/chart" xmlns:r="http://schemas.openxmlformats.org/officeDocument/2006/relationships" r:id="rId4"/>
                </a:graphicData>
              </a:graphic>
            </p:graphicFrame>
            <p:sp>
              <p:nvSpPr>
                <p:cNvPr id="53" name="TextBox 52">
                  <a:extLst>
                    <a:ext uri="{FF2B5EF4-FFF2-40B4-BE49-F238E27FC236}">
                      <a16:creationId xmlns:a16="http://schemas.microsoft.com/office/drawing/2014/main" id="{26E9DCBB-8B1D-4191-8B3A-87D62F022377}"/>
                    </a:ext>
                  </a:extLst>
                </p:cNvPr>
                <p:cNvSpPr txBox="1"/>
                <p:nvPr/>
              </p:nvSpPr>
              <p:spPr>
                <a:xfrm>
                  <a:off x="10027805" y="-2243797"/>
                  <a:ext cx="1357671" cy="12644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 dirty="0">
                      <a:solidFill>
                        <a:schemeClr val="tx1">
                          <a:lumMod val="85000"/>
                          <a:lumOff val="15000"/>
                        </a:schemeClr>
                      </a:solidFill>
                      <a:latin typeface="Myriad Pro" panose="020B0503030403020204" pitchFamily="34" charset="0"/>
                      <a:ea typeface="Roboto Slab" pitchFamily="2" charset="0"/>
                    </a:rPr>
                    <a:t>45</a:t>
                  </a:r>
                  <a:r>
                    <a:rPr kumimoji="0" lang="en-US" sz="2000" b="1" i="0" u="none" strike="noStrike" kern="1200" cap="none" spc="30" normalizeH="0" baseline="0" noProof="0" dirty="0">
                      <a:ln>
                        <a:noFill/>
                      </a:ln>
                      <a:solidFill>
                        <a:schemeClr val="tx1">
                          <a:lumMod val="85000"/>
                          <a:lumOff val="15000"/>
                        </a:schemeClr>
                      </a:solidFill>
                      <a:effectLst/>
                      <a:uLnTx/>
                      <a:uFillTx/>
                      <a:latin typeface="Myriad Pro" panose="020B0503030403020204" pitchFamily="34" charset="0"/>
                      <a:ea typeface="Roboto Slab"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 normalizeH="0" baseline="0" noProof="0" dirty="0">
                      <a:ln>
                        <a:noFill/>
                      </a:ln>
                      <a:solidFill>
                        <a:prstClr val="black"/>
                      </a:solidFill>
                      <a:effectLst/>
                      <a:uLnTx/>
                      <a:uFillTx/>
                      <a:latin typeface="Myriad Pro" panose="020B0503030403020204" pitchFamily="34" charset="0"/>
                      <a:ea typeface="Roboto Slab" pitchFamily="2" charset="0"/>
                    </a:rPr>
                    <a:t>Believe PTA is valuable for schools after receiving messages</a:t>
                  </a:r>
                </a:p>
              </p:txBody>
            </p:sp>
            <p:sp>
              <p:nvSpPr>
                <p:cNvPr id="54" name="Block Arc 53">
                  <a:extLst>
                    <a:ext uri="{FF2B5EF4-FFF2-40B4-BE49-F238E27FC236}">
                      <a16:creationId xmlns:a16="http://schemas.microsoft.com/office/drawing/2014/main" id="{EBE5306D-0C94-4877-A500-594924C92F80}"/>
                    </a:ext>
                  </a:extLst>
                </p:cNvPr>
                <p:cNvSpPr/>
                <p:nvPr/>
              </p:nvSpPr>
              <p:spPr>
                <a:xfrm rot="4268446">
                  <a:off x="9791173" y="-2528252"/>
                  <a:ext cx="1830936" cy="1842161"/>
                </a:xfrm>
                <a:prstGeom prst="blockArc">
                  <a:avLst>
                    <a:gd name="adj1" fmla="val 11858814"/>
                    <a:gd name="adj2" fmla="val 20942384"/>
                    <a:gd name="adj3" fmla="val 13301"/>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8D1A5338-A501-4887-AEE1-F89A4FCECC2E}"/>
                  </a:ext>
                </a:extLst>
              </p:cNvPr>
              <p:cNvGrpSpPr/>
              <p:nvPr/>
            </p:nvGrpSpPr>
            <p:grpSpPr>
              <a:xfrm>
                <a:off x="977933" y="40046"/>
                <a:ext cx="2971551" cy="2178284"/>
                <a:chOff x="4691340" y="3639730"/>
                <a:chExt cx="3014248" cy="2209583"/>
              </a:xfrm>
            </p:grpSpPr>
            <p:graphicFrame>
              <p:nvGraphicFramePr>
                <p:cNvPr id="32" name="Chart 31">
                  <a:extLst>
                    <a:ext uri="{FF2B5EF4-FFF2-40B4-BE49-F238E27FC236}">
                      <a16:creationId xmlns:a16="http://schemas.microsoft.com/office/drawing/2014/main" id="{D04ABCA8-6D1F-47D1-A1CB-7C1E4A5832FC}"/>
                    </a:ext>
                  </a:extLst>
                </p:cNvPr>
                <p:cNvGraphicFramePr/>
                <p:nvPr>
                  <p:extLst>
                    <p:ext uri="{D42A27DB-BD31-4B8C-83A1-F6EECF244321}">
                      <p14:modId xmlns:p14="http://schemas.microsoft.com/office/powerpoint/2010/main" val="587530428"/>
                    </p:ext>
                  </p:extLst>
                </p:nvPr>
              </p:nvGraphicFramePr>
              <p:xfrm>
                <a:off x="4691340" y="3639730"/>
                <a:ext cx="3014248" cy="2209583"/>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a:extLst>
                    <a:ext uri="{FF2B5EF4-FFF2-40B4-BE49-F238E27FC236}">
                      <a16:creationId xmlns:a16="http://schemas.microsoft.com/office/drawing/2014/main" id="{C8D09DDA-6B74-4CCD-8884-C58686A3F908}"/>
                    </a:ext>
                  </a:extLst>
                </p:cNvPr>
                <p:cNvSpPr txBox="1"/>
                <p:nvPr/>
              </p:nvSpPr>
              <p:spPr>
                <a:xfrm>
                  <a:off x="5572393" y="4324660"/>
                  <a:ext cx="1425415" cy="7492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 normalizeH="0" baseline="0" noProof="0" dirty="0">
                      <a:ln>
                        <a:noFill/>
                      </a:ln>
                      <a:solidFill>
                        <a:schemeClr val="tx1">
                          <a:lumMod val="85000"/>
                          <a:lumOff val="15000"/>
                        </a:schemeClr>
                      </a:solidFill>
                      <a:effectLst/>
                      <a:uLnTx/>
                      <a:uFillTx/>
                      <a:latin typeface="Myriad Pro" panose="020B0503030403020204" pitchFamily="34" charset="0"/>
                      <a:ea typeface="Roboto Slab" pitchFamily="2" charset="0"/>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 normalizeH="0" baseline="0" noProof="0" dirty="0">
                      <a:ln>
                        <a:noFill/>
                      </a:ln>
                      <a:solidFill>
                        <a:prstClr val="black"/>
                      </a:solidFill>
                      <a:effectLst/>
                      <a:uLnTx/>
                      <a:uFillTx/>
                      <a:latin typeface="Myriad Pro" panose="020B0503030403020204" pitchFamily="34" charset="0"/>
                      <a:ea typeface="Roboto Slab" pitchFamily="2" charset="0"/>
                    </a:rPr>
                    <a:t>Already familiar with PTA</a:t>
                  </a:r>
                </a:p>
              </p:txBody>
            </p:sp>
            <p:sp>
              <p:nvSpPr>
                <p:cNvPr id="51" name="Block Arc 50">
                  <a:extLst>
                    <a:ext uri="{FF2B5EF4-FFF2-40B4-BE49-F238E27FC236}">
                      <a16:creationId xmlns:a16="http://schemas.microsoft.com/office/drawing/2014/main" id="{D65CB06F-5512-4DE3-961E-F932F8F69019}"/>
                    </a:ext>
                  </a:extLst>
                </p:cNvPr>
                <p:cNvSpPr/>
                <p:nvPr/>
              </p:nvSpPr>
              <p:spPr>
                <a:xfrm rot="4268446">
                  <a:off x="5369633" y="3780813"/>
                  <a:ext cx="1830936" cy="1842161"/>
                </a:xfrm>
                <a:prstGeom prst="blockArc">
                  <a:avLst>
                    <a:gd name="adj1" fmla="val 11858814"/>
                    <a:gd name="adj2" fmla="val 5411271"/>
                    <a:gd name="adj3" fmla="val 11038"/>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97990A01-F783-48BF-BF0B-620F6F850621}"/>
                  </a:ext>
                </a:extLst>
              </p:cNvPr>
              <p:cNvGrpSpPr/>
              <p:nvPr/>
            </p:nvGrpSpPr>
            <p:grpSpPr>
              <a:xfrm>
                <a:off x="3259217" y="66598"/>
                <a:ext cx="2971551" cy="2178283"/>
                <a:chOff x="9766718" y="-1164387"/>
                <a:chExt cx="3014248" cy="2209583"/>
              </a:xfrm>
            </p:grpSpPr>
            <p:graphicFrame>
              <p:nvGraphicFramePr>
                <p:cNvPr id="29" name="Chart 28">
                  <a:extLst>
                    <a:ext uri="{FF2B5EF4-FFF2-40B4-BE49-F238E27FC236}">
                      <a16:creationId xmlns:a16="http://schemas.microsoft.com/office/drawing/2014/main" id="{E6369372-1827-49F6-AA2B-7EC48806F92E}"/>
                    </a:ext>
                  </a:extLst>
                </p:cNvPr>
                <p:cNvGraphicFramePr/>
                <p:nvPr>
                  <p:extLst>
                    <p:ext uri="{D42A27DB-BD31-4B8C-83A1-F6EECF244321}">
                      <p14:modId xmlns:p14="http://schemas.microsoft.com/office/powerpoint/2010/main" val="2116379453"/>
                    </p:ext>
                  </p:extLst>
                </p:nvPr>
              </p:nvGraphicFramePr>
              <p:xfrm>
                <a:off x="9766718" y="-1164387"/>
                <a:ext cx="3014248" cy="2209583"/>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a:extLst>
                    <a:ext uri="{FF2B5EF4-FFF2-40B4-BE49-F238E27FC236}">
                      <a16:creationId xmlns:a16="http://schemas.microsoft.com/office/drawing/2014/main" id="{8A7F2133-CB31-49C4-9B2D-B6BB7A78C0BB}"/>
                    </a:ext>
                  </a:extLst>
                </p:cNvPr>
                <p:cNvSpPr txBox="1"/>
                <p:nvPr/>
              </p:nvSpPr>
              <p:spPr>
                <a:xfrm>
                  <a:off x="10648469" y="-592244"/>
                  <a:ext cx="1424017" cy="920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 dirty="0">
                      <a:solidFill>
                        <a:schemeClr val="tx1">
                          <a:lumMod val="85000"/>
                          <a:lumOff val="15000"/>
                        </a:schemeClr>
                      </a:solidFill>
                      <a:latin typeface="Myriad Pro" panose="020B0503030403020204" pitchFamily="34" charset="0"/>
                      <a:ea typeface="Roboto Slab" pitchFamily="2" charset="0"/>
                    </a:rPr>
                    <a:t>3</a:t>
                  </a:r>
                  <a:r>
                    <a:rPr kumimoji="0" lang="en-US" sz="2000" b="1" i="0" u="none" strike="noStrike" kern="1200" cap="none" spc="30" normalizeH="0" baseline="0" noProof="0" dirty="0">
                      <a:ln>
                        <a:noFill/>
                      </a:ln>
                      <a:solidFill>
                        <a:schemeClr val="tx1">
                          <a:lumMod val="85000"/>
                          <a:lumOff val="15000"/>
                        </a:schemeClr>
                      </a:solidFill>
                      <a:effectLst/>
                      <a:uLnTx/>
                      <a:uFillTx/>
                      <a:latin typeface="Myriad Pro" panose="020B0503030403020204" pitchFamily="34" charset="0"/>
                      <a:ea typeface="Roboto Slab" pitchFamily="2"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 normalizeH="0" baseline="0" noProof="0" dirty="0">
                      <a:ln>
                        <a:noFill/>
                      </a:ln>
                      <a:solidFill>
                        <a:prstClr val="black"/>
                      </a:solidFill>
                      <a:effectLst/>
                      <a:uLnTx/>
                      <a:uFillTx/>
                      <a:latin typeface="Myriad Pro" panose="020B0503030403020204" pitchFamily="34" charset="0"/>
                      <a:ea typeface="Roboto Slab" pitchFamily="2" charset="0"/>
                    </a:rPr>
                    <a:t>Believe PTA’s best days are </a:t>
                  </a:r>
                  <a:r>
                    <a:rPr kumimoji="0" lang="en-US" sz="1100" b="1" i="0" u="none" strike="noStrike" kern="1200" cap="none" spc="30" normalizeH="0" baseline="0" noProof="0" dirty="0">
                      <a:ln>
                        <a:noFill/>
                      </a:ln>
                      <a:solidFill>
                        <a:prstClr val="black"/>
                      </a:solidFill>
                      <a:effectLst/>
                      <a:uLnTx/>
                      <a:uFillTx/>
                      <a:latin typeface="Myriad Pro" panose="020B0503030403020204" pitchFamily="34" charset="0"/>
                      <a:ea typeface="Roboto Slab" pitchFamily="2" charset="0"/>
                    </a:rPr>
                    <a:t>behind</a:t>
                  </a:r>
                  <a:r>
                    <a:rPr kumimoji="0" lang="en-US" sz="1100" b="0" i="0" u="none" strike="noStrike" kern="1200" cap="none" spc="30" normalizeH="0" baseline="0" noProof="0" dirty="0">
                      <a:ln>
                        <a:noFill/>
                      </a:ln>
                      <a:solidFill>
                        <a:prstClr val="black"/>
                      </a:solidFill>
                      <a:effectLst/>
                      <a:uLnTx/>
                      <a:uFillTx/>
                      <a:latin typeface="Myriad Pro" panose="020B0503030403020204" pitchFamily="34" charset="0"/>
                      <a:ea typeface="Roboto Slab" pitchFamily="2" charset="0"/>
                    </a:rPr>
                    <a:t> them </a:t>
                  </a:r>
                </a:p>
              </p:txBody>
            </p:sp>
            <p:sp>
              <p:nvSpPr>
                <p:cNvPr id="31" name="Block Arc 30">
                  <a:extLst>
                    <a:ext uri="{FF2B5EF4-FFF2-40B4-BE49-F238E27FC236}">
                      <a16:creationId xmlns:a16="http://schemas.microsoft.com/office/drawing/2014/main" id="{EBAF804A-E862-4C1B-84C8-A3BD1BDBE2AA}"/>
                    </a:ext>
                  </a:extLst>
                </p:cNvPr>
                <p:cNvSpPr/>
                <p:nvPr/>
              </p:nvSpPr>
              <p:spPr>
                <a:xfrm rot="4268446">
                  <a:off x="10445010" y="-1023304"/>
                  <a:ext cx="1830936" cy="1842161"/>
                </a:xfrm>
                <a:prstGeom prst="blockArc">
                  <a:avLst>
                    <a:gd name="adj1" fmla="val 11858814"/>
                    <a:gd name="adj2" fmla="val 18700246"/>
                    <a:gd name="adj3" fmla="val 12471"/>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5" name="Group 54">
              <a:extLst>
                <a:ext uri="{FF2B5EF4-FFF2-40B4-BE49-F238E27FC236}">
                  <a16:creationId xmlns:a16="http://schemas.microsoft.com/office/drawing/2014/main" id="{79240A5A-6DFB-41A3-B02C-BD162F27C5C1}"/>
                </a:ext>
              </a:extLst>
            </p:cNvPr>
            <p:cNvGrpSpPr/>
            <p:nvPr/>
          </p:nvGrpSpPr>
          <p:grpSpPr>
            <a:xfrm>
              <a:off x="9442717" y="611432"/>
              <a:ext cx="3176620" cy="2348822"/>
              <a:chOff x="4603984" y="1427818"/>
              <a:chExt cx="3014248" cy="2209583"/>
            </a:xfrm>
          </p:grpSpPr>
          <p:graphicFrame>
            <p:nvGraphicFramePr>
              <p:cNvPr id="56" name="Chart 55">
                <a:extLst>
                  <a:ext uri="{FF2B5EF4-FFF2-40B4-BE49-F238E27FC236}">
                    <a16:creationId xmlns:a16="http://schemas.microsoft.com/office/drawing/2014/main" id="{AC8491AE-A5A7-496E-93B3-FAC3430BF435}"/>
                  </a:ext>
                </a:extLst>
              </p:cNvPr>
              <p:cNvGraphicFramePr/>
              <p:nvPr>
                <p:extLst>
                  <p:ext uri="{D42A27DB-BD31-4B8C-83A1-F6EECF244321}">
                    <p14:modId xmlns:p14="http://schemas.microsoft.com/office/powerpoint/2010/main" val="831237960"/>
                  </p:ext>
                </p:extLst>
              </p:nvPr>
            </p:nvGraphicFramePr>
            <p:xfrm>
              <a:off x="4603984" y="1427818"/>
              <a:ext cx="3014248" cy="2209583"/>
            </p:xfrm>
            <a:graphic>
              <a:graphicData uri="http://schemas.openxmlformats.org/drawingml/2006/chart">
                <c:chart xmlns:c="http://schemas.openxmlformats.org/drawingml/2006/chart" xmlns:r="http://schemas.openxmlformats.org/officeDocument/2006/relationships" r:id="rId7"/>
              </a:graphicData>
            </a:graphic>
          </p:graphicFrame>
          <p:sp>
            <p:nvSpPr>
              <p:cNvPr id="57" name="Block Arc 56">
                <a:extLst>
                  <a:ext uri="{FF2B5EF4-FFF2-40B4-BE49-F238E27FC236}">
                    <a16:creationId xmlns:a16="http://schemas.microsoft.com/office/drawing/2014/main" id="{B8DF700C-97A0-42DC-8612-4D6904EE20FB}"/>
                  </a:ext>
                </a:extLst>
              </p:cNvPr>
              <p:cNvSpPr/>
              <p:nvPr/>
            </p:nvSpPr>
            <p:spPr>
              <a:xfrm rot="4268446">
                <a:off x="5264310" y="1585853"/>
                <a:ext cx="1830936" cy="1842161"/>
              </a:xfrm>
              <a:prstGeom prst="blockArc">
                <a:avLst>
                  <a:gd name="adj1" fmla="val 11907707"/>
                  <a:gd name="adj2" fmla="val 20116699"/>
                  <a:gd name="adj3" fmla="val 11545"/>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tx1"/>
                  </a:solidFill>
                </a:endParaRPr>
              </a:p>
            </p:txBody>
          </p:sp>
        </p:grpSp>
        <p:sp>
          <p:nvSpPr>
            <p:cNvPr id="58" name="TextBox 57">
              <a:extLst>
                <a:ext uri="{FF2B5EF4-FFF2-40B4-BE49-F238E27FC236}">
                  <a16:creationId xmlns:a16="http://schemas.microsoft.com/office/drawing/2014/main" id="{307B1E20-CE1A-4DD2-AAC5-8A6DCD017A3B}"/>
                </a:ext>
              </a:extLst>
            </p:cNvPr>
            <p:cNvSpPr txBox="1"/>
            <p:nvPr/>
          </p:nvSpPr>
          <p:spPr>
            <a:xfrm>
              <a:off x="10434478" y="1319319"/>
              <a:ext cx="1305581" cy="1015663"/>
            </a:xfrm>
            <a:prstGeom prst="rect">
              <a:avLst/>
            </a:prstGeom>
            <a:noFill/>
          </p:spPr>
          <p:txBody>
            <a:bodyPr wrap="square" rtlCol="0">
              <a:spAutoFit/>
            </a:bodyPr>
            <a:lstStyle/>
            <a:p>
              <a:pPr algn="ctr"/>
              <a:r>
                <a:rPr lang="en-US" sz="1200" spc="30" dirty="0">
                  <a:latin typeface="Myriad Pro" panose="020B0503030403020204" pitchFamily="34" charset="0"/>
                  <a:ea typeface="Roboto Slab" pitchFamily="2" charset="0"/>
                </a:rPr>
                <a:t>Likely to join PTA </a:t>
              </a:r>
              <a:r>
                <a:rPr lang="en-US" sz="1200" b="1" spc="30" dirty="0">
                  <a:solidFill>
                    <a:srgbClr val="2E75B6"/>
                  </a:solidFill>
                  <a:latin typeface="Myriad Pro" panose="020B0503030403020204" pitchFamily="34" charset="0"/>
                  <a:ea typeface="Roboto Slab" pitchFamily="2" charset="0"/>
                </a:rPr>
                <a:t>Before (34%)</a:t>
              </a:r>
              <a:r>
                <a:rPr lang="en-US" sz="1200" spc="30" dirty="0">
                  <a:latin typeface="Myriad Pro" panose="020B0503030403020204" pitchFamily="34" charset="0"/>
                  <a:ea typeface="Roboto Slab" pitchFamily="2" charset="0"/>
                </a:rPr>
                <a:t> and </a:t>
              </a:r>
              <a:r>
                <a:rPr lang="en-US" sz="1200" b="1" spc="30" dirty="0">
                  <a:solidFill>
                    <a:srgbClr val="033A6A"/>
                  </a:solidFill>
                  <a:latin typeface="Myriad Pro" panose="020B0503030403020204" pitchFamily="34" charset="0"/>
                  <a:ea typeface="Roboto Slab" pitchFamily="2" charset="0"/>
                </a:rPr>
                <a:t>After (38%)</a:t>
              </a:r>
              <a:r>
                <a:rPr lang="en-US" sz="1200" spc="30" dirty="0">
                  <a:latin typeface="Myriad Pro" panose="020B0503030403020204" pitchFamily="34" charset="0"/>
                  <a:ea typeface="Roboto Slab" pitchFamily="2" charset="0"/>
                </a:rPr>
                <a:t> messaging</a:t>
              </a:r>
            </a:p>
          </p:txBody>
        </p:sp>
      </p:grpSp>
    </p:spTree>
    <p:extLst>
      <p:ext uri="{BB962C8B-B14F-4D97-AF65-F5344CB8AC3E}">
        <p14:creationId xmlns:p14="http://schemas.microsoft.com/office/powerpoint/2010/main" val="19229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469723"/>
            <a:ext cx="3751741"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KEY</a:t>
            </a:r>
            <a:r>
              <a:rPr lang="en-US" sz="3500" b="0" cap="all" dirty="0">
                <a:solidFill>
                  <a:srgbClr val="CB6015"/>
                </a:solidFill>
                <a:latin typeface="+mj-lt"/>
              </a:rPr>
              <a:t>  </a:t>
            </a:r>
          </a:p>
          <a:p>
            <a:r>
              <a:rPr lang="en-US" sz="3500" cap="all" dirty="0">
                <a:solidFill>
                  <a:srgbClr val="003C71"/>
                </a:solidFill>
                <a:latin typeface="Myriad Pro Black"/>
              </a:rPr>
              <a:t>insights</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Black"/>
            </a:endParaRPr>
          </a:p>
        </p:txBody>
      </p:sp>
      <p:sp>
        <p:nvSpPr>
          <p:cNvPr id="17" name="Rectangle 16">
            <a:extLst>
              <a:ext uri="{FF2B5EF4-FFF2-40B4-BE49-F238E27FC236}">
                <a16:creationId xmlns:a16="http://schemas.microsoft.com/office/drawing/2014/main" id="{D3FBE6D5-9459-4F63-9489-675DEEBBE9E0}"/>
              </a:ext>
            </a:extLst>
          </p:cNvPr>
          <p:cNvSpPr/>
          <p:nvPr/>
        </p:nvSpPr>
        <p:spPr>
          <a:xfrm>
            <a:off x="4537169" y="4257988"/>
            <a:ext cx="3340273" cy="369332"/>
          </a:xfrm>
          <a:prstGeom prst="rect">
            <a:avLst/>
          </a:prstGeom>
        </p:spPr>
        <p:txBody>
          <a:bodyPr wrap="none">
            <a:spAutoFit/>
          </a:bodyPr>
          <a:lstStyle/>
          <a:p>
            <a:pPr algn="ctr"/>
            <a:r>
              <a:rPr lang="en-US" b="1" dirty="0">
                <a:solidFill>
                  <a:schemeClr val="bg1"/>
                </a:solidFill>
                <a:latin typeface="Myriad Pro Black"/>
              </a:rPr>
              <a:t>PROSPECTIVE PTA MEMBERS</a:t>
            </a:r>
          </a:p>
        </p:txBody>
      </p:sp>
      <p:grpSp>
        <p:nvGrpSpPr>
          <p:cNvPr id="3" name="Group 2">
            <a:extLst>
              <a:ext uri="{FF2B5EF4-FFF2-40B4-BE49-F238E27FC236}">
                <a16:creationId xmlns:a16="http://schemas.microsoft.com/office/drawing/2014/main" id="{AC8774D4-6C5C-4A6F-841E-DECCA57FEE27}"/>
              </a:ext>
            </a:extLst>
          </p:cNvPr>
          <p:cNvGrpSpPr/>
          <p:nvPr/>
        </p:nvGrpSpPr>
        <p:grpSpPr>
          <a:xfrm>
            <a:off x="1874520" y="1674182"/>
            <a:ext cx="9558900" cy="4212268"/>
            <a:chOff x="2010768" y="1754192"/>
            <a:chExt cx="8884701" cy="3709608"/>
          </a:xfrm>
        </p:grpSpPr>
        <p:sp>
          <p:nvSpPr>
            <p:cNvPr id="2" name="Rectangle 1">
              <a:extLst>
                <a:ext uri="{FF2B5EF4-FFF2-40B4-BE49-F238E27FC236}">
                  <a16:creationId xmlns:a16="http://schemas.microsoft.com/office/drawing/2014/main" id="{6424C31C-D365-4E17-9B29-3CE9325A8A6E}"/>
                </a:ext>
              </a:extLst>
            </p:cNvPr>
            <p:cNvSpPr/>
            <p:nvPr/>
          </p:nvSpPr>
          <p:spPr>
            <a:xfrm>
              <a:off x="2010768" y="1754192"/>
              <a:ext cx="2328291" cy="167296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NO EXPLICIT ASK TO JOIN</a:t>
              </a:r>
              <a:endParaRPr lang="en-US" dirty="0">
                <a:solidFill>
                  <a:srgbClr val="003C71"/>
                </a:solidFill>
                <a:latin typeface="Myriad Pro Black"/>
              </a:endParaRPr>
            </a:p>
            <a:p>
              <a:pPr algn="ctr"/>
              <a:endParaRPr lang="en-US" sz="2000" dirty="0">
                <a:latin typeface="Myriad Pro Black"/>
              </a:endParaRPr>
            </a:p>
          </p:txBody>
        </p:sp>
        <p:sp>
          <p:nvSpPr>
            <p:cNvPr id="18" name="Rectangle 17">
              <a:extLst>
                <a:ext uri="{FF2B5EF4-FFF2-40B4-BE49-F238E27FC236}">
                  <a16:creationId xmlns:a16="http://schemas.microsoft.com/office/drawing/2014/main" id="{3A5C41A4-6FD5-4306-A612-452290C0B325}"/>
                </a:ext>
              </a:extLst>
            </p:cNvPr>
            <p:cNvSpPr/>
            <p:nvPr/>
          </p:nvSpPr>
          <p:spPr>
            <a:xfrm>
              <a:off x="5284088" y="1791851"/>
              <a:ext cx="2328291" cy="167296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LACK OF UNDERSTANDING OF THE VALUE OF PTA</a:t>
              </a:r>
            </a:p>
            <a:p>
              <a:pPr algn="ctr"/>
              <a:endParaRPr lang="en-US" sz="2000" dirty="0">
                <a:latin typeface="Myriad Pro Black"/>
              </a:endParaRPr>
            </a:p>
          </p:txBody>
        </p:sp>
        <p:sp>
          <p:nvSpPr>
            <p:cNvPr id="19" name="Rectangle 18">
              <a:extLst>
                <a:ext uri="{FF2B5EF4-FFF2-40B4-BE49-F238E27FC236}">
                  <a16:creationId xmlns:a16="http://schemas.microsoft.com/office/drawing/2014/main" id="{5A65A0A9-DA2F-4F86-840D-3B8FC1B76EF3}"/>
                </a:ext>
              </a:extLst>
            </p:cNvPr>
            <p:cNvSpPr/>
            <p:nvPr/>
          </p:nvSpPr>
          <p:spPr>
            <a:xfrm>
              <a:off x="8557408" y="1791851"/>
              <a:ext cx="2328291" cy="167296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3C71"/>
                  </a:solidFill>
                  <a:latin typeface="Myriad Pro Black"/>
                </a:rPr>
                <a:t>CONFUSION ABOUT WHAT PTA MEMBERSHIP MEANS</a:t>
              </a:r>
              <a:endParaRPr lang="en-US" sz="2000" dirty="0">
                <a:latin typeface="Myriad Pro Black"/>
              </a:endParaRPr>
            </a:p>
          </p:txBody>
        </p:sp>
        <p:sp>
          <p:nvSpPr>
            <p:cNvPr id="20" name="Rectangle 19">
              <a:extLst>
                <a:ext uri="{FF2B5EF4-FFF2-40B4-BE49-F238E27FC236}">
                  <a16:creationId xmlns:a16="http://schemas.microsoft.com/office/drawing/2014/main" id="{ED034849-DF1C-4CCC-908C-D4C7D1364119}"/>
                </a:ext>
              </a:extLst>
            </p:cNvPr>
            <p:cNvSpPr/>
            <p:nvPr/>
          </p:nvSpPr>
          <p:spPr>
            <a:xfrm>
              <a:off x="3420765" y="3790840"/>
              <a:ext cx="2328291" cy="167296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NOT WELCOMING TO ALL FAMILIES</a:t>
              </a:r>
            </a:p>
            <a:p>
              <a:pPr algn="ctr"/>
              <a:endParaRPr lang="en-US" sz="2000" dirty="0">
                <a:latin typeface="Myriad Pro Black"/>
              </a:endParaRPr>
            </a:p>
          </p:txBody>
        </p:sp>
        <p:sp>
          <p:nvSpPr>
            <p:cNvPr id="21" name="Rectangle 20">
              <a:extLst>
                <a:ext uri="{FF2B5EF4-FFF2-40B4-BE49-F238E27FC236}">
                  <a16:creationId xmlns:a16="http://schemas.microsoft.com/office/drawing/2014/main" id="{D37FF72E-71F3-4D6A-84E9-74C3CD56CF46}"/>
                </a:ext>
              </a:extLst>
            </p:cNvPr>
            <p:cNvSpPr/>
            <p:nvPr/>
          </p:nvSpPr>
          <p:spPr>
            <a:xfrm>
              <a:off x="6782643" y="3790840"/>
              <a:ext cx="2328291" cy="167296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EVERYONE IS INTERESTED, ONCE THEY UNDERSTAND THE ROLE OF PTA </a:t>
              </a:r>
            </a:p>
            <a:p>
              <a:pPr algn="ctr"/>
              <a:endParaRPr lang="en-US" sz="2000" dirty="0">
                <a:latin typeface="Myriad Pro Black"/>
              </a:endParaRPr>
            </a:p>
          </p:txBody>
        </p:sp>
        <p:sp>
          <p:nvSpPr>
            <p:cNvPr id="11" name="Rectangle 10">
              <a:extLst>
                <a:ext uri="{FF2B5EF4-FFF2-40B4-BE49-F238E27FC236}">
                  <a16:creationId xmlns:a16="http://schemas.microsoft.com/office/drawing/2014/main" id="{BFCD8DE6-2A6D-4D1D-BC44-A9791A8F1B40}"/>
                </a:ext>
              </a:extLst>
            </p:cNvPr>
            <p:cNvSpPr/>
            <p:nvPr/>
          </p:nvSpPr>
          <p:spPr>
            <a:xfrm>
              <a:off x="2020538" y="1754192"/>
              <a:ext cx="2328291" cy="167296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NO EXPLICIT ASK TO JOIN</a:t>
              </a:r>
              <a:endParaRPr lang="en-US" dirty="0">
                <a:solidFill>
                  <a:srgbClr val="003C71"/>
                </a:solidFill>
                <a:latin typeface="Myriad Pro Black"/>
              </a:endParaRPr>
            </a:p>
            <a:p>
              <a:pPr algn="ctr"/>
              <a:endParaRPr lang="en-US" sz="2000" dirty="0">
                <a:latin typeface="Myriad Pro Black"/>
              </a:endParaRPr>
            </a:p>
          </p:txBody>
        </p:sp>
        <p:sp>
          <p:nvSpPr>
            <p:cNvPr id="13" name="Rectangle 12">
              <a:extLst>
                <a:ext uri="{FF2B5EF4-FFF2-40B4-BE49-F238E27FC236}">
                  <a16:creationId xmlns:a16="http://schemas.microsoft.com/office/drawing/2014/main" id="{F15A6246-12EF-4100-BA3A-D3EC851DF3E6}"/>
                </a:ext>
              </a:extLst>
            </p:cNvPr>
            <p:cNvSpPr/>
            <p:nvPr/>
          </p:nvSpPr>
          <p:spPr>
            <a:xfrm>
              <a:off x="5293858" y="1791851"/>
              <a:ext cx="2328291" cy="167296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LACK OF UNDERSTANDING OF THE VALUE OF PTA</a:t>
              </a:r>
            </a:p>
            <a:p>
              <a:pPr algn="ctr"/>
              <a:endParaRPr lang="en-US" sz="2000" dirty="0">
                <a:latin typeface="Myriad Pro Black"/>
              </a:endParaRPr>
            </a:p>
          </p:txBody>
        </p:sp>
        <p:sp>
          <p:nvSpPr>
            <p:cNvPr id="14" name="Rectangle 13">
              <a:extLst>
                <a:ext uri="{FF2B5EF4-FFF2-40B4-BE49-F238E27FC236}">
                  <a16:creationId xmlns:a16="http://schemas.microsoft.com/office/drawing/2014/main" id="{248EAC1D-D362-47C6-9E82-FB4904A26E93}"/>
                </a:ext>
              </a:extLst>
            </p:cNvPr>
            <p:cNvSpPr/>
            <p:nvPr/>
          </p:nvSpPr>
          <p:spPr>
            <a:xfrm>
              <a:off x="8567178" y="1791851"/>
              <a:ext cx="2328291" cy="167296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3C71"/>
                  </a:solidFill>
                  <a:latin typeface="Myriad Pro Black"/>
                </a:rPr>
                <a:t>CONFUSION ABOUT WHAT PTA MEMBERSHIP MEANS</a:t>
              </a:r>
              <a:endParaRPr lang="en-US" sz="2000" dirty="0">
                <a:latin typeface="Myriad Pro Black"/>
              </a:endParaRPr>
            </a:p>
          </p:txBody>
        </p:sp>
        <p:sp>
          <p:nvSpPr>
            <p:cNvPr id="15" name="Rectangle 14">
              <a:extLst>
                <a:ext uri="{FF2B5EF4-FFF2-40B4-BE49-F238E27FC236}">
                  <a16:creationId xmlns:a16="http://schemas.microsoft.com/office/drawing/2014/main" id="{E39FDD06-142A-4D11-8A6C-FEB12440D0FB}"/>
                </a:ext>
              </a:extLst>
            </p:cNvPr>
            <p:cNvSpPr/>
            <p:nvPr/>
          </p:nvSpPr>
          <p:spPr>
            <a:xfrm>
              <a:off x="3430535" y="3790840"/>
              <a:ext cx="2328291" cy="167296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NOT WELCOMING TO ALL FAMILIES</a:t>
              </a:r>
            </a:p>
            <a:p>
              <a:pPr algn="ctr"/>
              <a:endParaRPr lang="en-US" sz="2000" dirty="0">
                <a:latin typeface="Myriad Pro Black"/>
              </a:endParaRPr>
            </a:p>
          </p:txBody>
        </p:sp>
      </p:grpSp>
    </p:spTree>
    <p:extLst>
      <p:ext uri="{BB962C8B-B14F-4D97-AF65-F5344CB8AC3E}">
        <p14:creationId xmlns:p14="http://schemas.microsoft.com/office/powerpoint/2010/main" val="311212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4046200" y="-177800"/>
            <a:ext cx="184731" cy="369332"/>
          </a:xfrm>
          <a:prstGeom prst="rect">
            <a:avLst/>
          </a:prstGeom>
          <a:noFill/>
        </p:spPr>
        <p:txBody>
          <a:bodyPr wrap="none" rtlCol="0">
            <a:spAutoFit/>
          </a:bodyPr>
          <a:lstStyle/>
          <a:p>
            <a:endParaRPr lang="en-US" dirty="0"/>
          </a:p>
        </p:txBody>
      </p:sp>
      <p:sp>
        <p:nvSpPr>
          <p:cNvPr id="12" name="TextBox 11"/>
          <p:cNvSpPr txBox="1"/>
          <p:nvPr/>
        </p:nvSpPr>
        <p:spPr>
          <a:xfrm>
            <a:off x="13639800" y="38100"/>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01B02163-8E05-4B04-8460-07D488FAC6AF}"/>
              </a:ext>
            </a:extLst>
          </p:cNvPr>
          <p:cNvSpPr txBox="1"/>
          <p:nvPr/>
        </p:nvSpPr>
        <p:spPr>
          <a:xfrm>
            <a:off x="2705860" y="3036580"/>
            <a:ext cx="6780278" cy="7848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b="1" cap="all" dirty="0">
                <a:solidFill>
                  <a:srgbClr val="CB6015"/>
                </a:solidFill>
                <a:latin typeface="Myriad Pro Black"/>
              </a:rPr>
              <a:t>Theme &amp; approach</a:t>
            </a:r>
            <a:endParaRPr kumimoji="0" lang="en-US" sz="2500" i="0" u="none" strike="noStrike" kern="1200" cap="all" spc="0" normalizeH="0" noProof="0" dirty="0">
              <a:ln>
                <a:noFill/>
              </a:ln>
              <a:solidFill>
                <a:srgbClr val="CB6015"/>
              </a:solidFill>
              <a:effectLst/>
              <a:uLnTx/>
              <a:uFillTx/>
              <a:latin typeface="Myriad Pro Black"/>
            </a:endParaRPr>
          </a:p>
        </p:txBody>
      </p:sp>
      <p:cxnSp>
        <p:nvCxnSpPr>
          <p:cNvPr id="18" name="Straight Connector 17">
            <a:extLst>
              <a:ext uri="{FF2B5EF4-FFF2-40B4-BE49-F238E27FC236}">
                <a16:creationId xmlns:a16="http://schemas.microsoft.com/office/drawing/2014/main" id="{679B9BF4-9E99-45EE-ADCF-DD4F9DB9AD3D}"/>
              </a:ext>
            </a:extLst>
          </p:cNvPr>
          <p:cNvCxnSpPr>
            <a:cxnSpLocks/>
          </p:cNvCxnSpPr>
          <p:nvPr/>
        </p:nvCxnSpPr>
        <p:spPr>
          <a:xfrm>
            <a:off x="5474661" y="3937559"/>
            <a:ext cx="1242677" cy="0"/>
          </a:xfrm>
          <a:prstGeom prst="line">
            <a:avLst/>
          </a:prstGeom>
          <a:ln w="57150">
            <a:solidFill>
              <a:srgbClr val="003C7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15A5B9-61C7-4FBF-BDDF-CFD7A0E5B7C4}"/>
              </a:ext>
            </a:extLst>
          </p:cNvPr>
          <p:cNvSpPr/>
          <p:nvPr/>
        </p:nvSpPr>
        <p:spPr>
          <a:xfrm>
            <a:off x="0" y="0"/>
            <a:ext cx="12192000" cy="638245"/>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276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111821-1CBE-4E51-B33F-5C84033A30F9}"/>
              </a:ext>
            </a:extLst>
          </p:cNvPr>
          <p:cNvSpPr/>
          <p:nvPr/>
        </p:nvSpPr>
        <p:spPr>
          <a:xfrm>
            <a:off x="3402023" y="4386186"/>
            <a:ext cx="2504969" cy="1899650"/>
          </a:xfrm>
          <a:prstGeom prst="rect">
            <a:avLst/>
          </a:prstGeom>
          <a:solidFill>
            <a:srgbClr val="003C7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Myriad Pro Black"/>
            </a:endParaRPr>
          </a:p>
          <a:p>
            <a:pPr algn="ctr"/>
            <a:r>
              <a:rPr lang="en-US" sz="2000" b="1" dirty="0">
                <a:solidFill>
                  <a:srgbClr val="003C71"/>
                </a:solidFill>
                <a:latin typeface="Myriad Pro Black"/>
              </a:rPr>
              <a:t>ENSURE </a:t>
            </a:r>
            <a:r>
              <a:rPr lang="en-US" sz="2000" b="1" dirty="0">
                <a:solidFill>
                  <a:schemeClr val="bg1"/>
                </a:solidFill>
                <a:latin typeface="Myriad Pro Black"/>
              </a:rPr>
              <a:t>MEMBERSHIP REFLECTS THE DIVERSITY OF THE SCHOOL</a:t>
            </a:r>
          </a:p>
          <a:p>
            <a:pPr algn="ctr"/>
            <a:endParaRPr lang="en-US" sz="2000" b="1" dirty="0">
              <a:solidFill>
                <a:schemeClr val="bg1"/>
              </a:solidFill>
              <a:latin typeface="Myriad Pro Black"/>
            </a:endParaRPr>
          </a:p>
          <a:p>
            <a:pPr algn="ctr"/>
            <a:endParaRPr lang="en-US" sz="2000" dirty="0">
              <a:latin typeface="Myriad Pro Black"/>
            </a:endParaRPr>
          </a:p>
        </p:txBody>
      </p:sp>
      <p:sp>
        <p:nvSpPr>
          <p:cNvPr id="15" name="Rectangle 14">
            <a:extLst>
              <a:ext uri="{FF2B5EF4-FFF2-40B4-BE49-F238E27FC236}">
                <a16:creationId xmlns:a16="http://schemas.microsoft.com/office/drawing/2014/main" id="{9EE2275A-0694-4CBE-AED4-577C3CC18DF9}"/>
              </a:ext>
            </a:extLst>
          </p:cNvPr>
          <p:cNvSpPr/>
          <p:nvPr/>
        </p:nvSpPr>
        <p:spPr>
          <a:xfrm>
            <a:off x="3402022" y="4399768"/>
            <a:ext cx="2504969" cy="189965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NOT WELCOMING TO ALL FAMILIES</a:t>
            </a:r>
          </a:p>
          <a:p>
            <a:pPr algn="ctr"/>
            <a:endParaRPr lang="en-US" sz="2000" dirty="0">
              <a:solidFill>
                <a:schemeClr val="bg1"/>
              </a:solidFill>
              <a:latin typeface="Myriad Pro Black"/>
            </a:endParaRPr>
          </a:p>
        </p:txBody>
      </p:sp>
      <p:sp>
        <p:nvSpPr>
          <p:cNvPr id="13" name="Rectangle 12">
            <a:extLst>
              <a:ext uri="{FF2B5EF4-FFF2-40B4-BE49-F238E27FC236}">
                <a16:creationId xmlns:a16="http://schemas.microsoft.com/office/drawing/2014/main" id="{6B4FBC7C-EE8F-40D6-BD06-FB1B42B934A4}"/>
              </a:ext>
            </a:extLst>
          </p:cNvPr>
          <p:cNvSpPr/>
          <p:nvPr/>
        </p:nvSpPr>
        <p:spPr>
          <a:xfrm>
            <a:off x="5406740" y="1653161"/>
            <a:ext cx="2504969" cy="1899650"/>
          </a:xfrm>
          <a:prstGeom prst="rect">
            <a:avLst/>
          </a:prstGeom>
          <a:solidFill>
            <a:srgbClr val="003C7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Myriad Pro Black"/>
            </a:endParaRPr>
          </a:p>
          <a:p>
            <a:pPr algn="ctr"/>
            <a:r>
              <a:rPr lang="en-US" sz="2000" b="1" dirty="0">
                <a:solidFill>
                  <a:schemeClr val="bg1"/>
                </a:solidFill>
                <a:latin typeface="Myriad Pro Black"/>
              </a:rPr>
              <a:t>DEFINE THE VALUE OF PTA</a:t>
            </a:r>
          </a:p>
          <a:p>
            <a:pPr algn="ctr"/>
            <a:endParaRPr lang="en-US" sz="2000" dirty="0">
              <a:solidFill>
                <a:schemeClr val="bg1"/>
              </a:solidFill>
              <a:latin typeface="Myriad Pro Black"/>
            </a:endParaRPr>
          </a:p>
        </p:txBody>
      </p:sp>
      <p:sp>
        <p:nvSpPr>
          <p:cNvPr id="8" name="Rectangle 7">
            <a:extLst>
              <a:ext uri="{FF2B5EF4-FFF2-40B4-BE49-F238E27FC236}">
                <a16:creationId xmlns:a16="http://schemas.microsoft.com/office/drawing/2014/main" id="{F3CA74FB-9451-44B6-8690-C0BACB8E491F}"/>
              </a:ext>
            </a:extLst>
          </p:cNvPr>
          <p:cNvSpPr/>
          <p:nvPr/>
        </p:nvSpPr>
        <p:spPr>
          <a:xfrm>
            <a:off x="5406740" y="1657736"/>
            <a:ext cx="2504969" cy="189965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LACK OF UNDERSTANDING OF THE VALUE OF PTA</a:t>
            </a:r>
          </a:p>
          <a:p>
            <a:pPr algn="ctr"/>
            <a:endParaRPr lang="en-US" sz="2000" dirty="0">
              <a:latin typeface="Myriad Pro Black"/>
            </a:endParaRPr>
          </a:p>
        </p:txBody>
      </p:sp>
      <p:sp>
        <p:nvSpPr>
          <p:cNvPr id="4" name="Title 1">
            <a:extLst>
              <a:ext uri="{FF2B5EF4-FFF2-40B4-BE49-F238E27FC236}">
                <a16:creationId xmlns:a16="http://schemas.microsoft.com/office/drawing/2014/main" id="{C3EF6066-C9A5-461B-AD14-9EB8A115C91D}"/>
              </a:ext>
            </a:extLst>
          </p:cNvPr>
          <p:cNvSpPr txBox="1">
            <a:spLocks/>
          </p:cNvSpPr>
          <p:nvPr/>
        </p:nvSpPr>
        <p:spPr>
          <a:xfrm>
            <a:off x="1048858" y="469723"/>
            <a:ext cx="3751741"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campaign  </a:t>
            </a:r>
          </a:p>
          <a:p>
            <a:r>
              <a:rPr lang="en-US" sz="3500" cap="all" dirty="0">
                <a:solidFill>
                  <a:srgbClr val="003C71"/>
                </a:solidFill>
                <a:latin typeface="Myriad Pro Black"/>
              </a:rPr>
              <a:t>approach</a:t>
            </a:r>
          </a:p>
        </p:txBody>
      </p:sp>
      <p:sp>
        <p:nvSpPr>
          <p:cNvPr id="5" name="Rectangle 4">
            <a:extLst>
              <a:ext uri="{FF2B5EF4-FFF2-40B4-BE49-F238E27FC236}">
                <a16:creationId xmlns:a16="http://schemas.microsoft.com/office/drawing/2014/main" id="{AC4FC21C-6767-492D-9F59-E91C53DD158A}"/>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C2925D-B3E9-44E4-B0B1-7E62AE583568}"/>
              </a:ext>
            </a:extLst>
          </p:cNvPr>
          <p:cNvSpPr/>
          <p:nvPr/>
        </p:nvSpPr>
        <p:spPr>
          <a:xfrm>
            <a:off x="7008500" y="4379055"/>
            <a:ext cx="2504969" cy="1899650"/>
          </a:xfrm>
          <a:prstGeom prst="rect">
            <a:avLst/>
          </a:prstGeom>
          <a:solidFill>
            <a:srgbClr val="003C7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Myriad Pro Black"/>
            </a:endParaRPr>
          </a:p>
          <a:p>
            <a:pPr algn="ctr"/>
            <a:r>
              <a:rPr lang="en-US" sz="2000" b="1" dirty="0">
                <a:solidFill>
                  <a:schemeClr val="bg1"/>
                </a:solidFill>
                <a:latin typeface="Myriad Pro Black"/>
              </a:rPr>
              <a:t>DEMONSTRATE THE IMPACT ON CHILDREN, FAMILISE &amp; SCHOOLS</a:t>
            </a:r>
          </a:p>
          <a:p>
            <a:pPr algn="ctr"/>
            <a:endParaRPr lang="en-US" sz="2000" dirty="0">
              <a:solidFill>
                <a:schemeClr val="bg1"/>
              </a:solidFill>
              <a:latin typeface="Myriad Pro Black"/>
            </a:endParaRPr>
          </a:p>
        </p:txBody>
      </p:sp>
      <p:sp>
        <p:nvSpPr>
          <p:cNvPr id="7" name="Rectangle 6">
            <a:extLst>
              <a:ext uri="{FF2B5EF4-FFF2-40B4-BE49-F238E27FC236}">
                <a16:creationId xmlns:a16="http://schemas.microsoft.com/office/drawing/2014/main" id="{93337968-EEB3-4654-B2CA-66488C140763}"/>
              </a:ext>
            </a:extLst>
          </p:cNvPr>
          <p:cNvSpPr/>
          <p:nvPr/>
        </p:nvSpPr>
        <p:spPr>
          <a:xfrm>
            <a:off x="1885031" y="1674182"/>
            <a:ext cx="2504969" cy="1899650"/>
          </a:xfrm>
          <a:prstGeom prst="rect">
            <a:avLst/>
          </a:prstGeom>
          <a:solidFill>
            <a:srgbClr val="003C7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Myriad Pro Black"/>
            </a:endParaRPr>
          </a:p>
          <a:p>
            <a:pPr algn="ctr"/>
            <a:r>
              <a:rPr lang="en-US" sz="2000" b="1" dirty="0">
                <a:solidFill>
                  <a:schemeClr val="bg1"/>
                </a:solidFill>
                <a:latin typeface="Myriad Pro Black"/>
              </a:rPr>
              <a:t>ASK CLEARLY, EARLY &amp; OFTEN</a:t>
            </a:r>
            <a:endParaRPr lang="en-US" dirty="0">
              <a:solidFill>
                <a:schemeClr val="bg1"/>
              </a:solidFill>
              <a:latin typeface="Myriad Pro Black"/>
            </a:endParaRPr>
          </a:p>
          <a:p>
            <a:pPr algn="ctr"/>
            <a:endParaRPr lang="en-US" sz="2000" dirty="0">
              <a:solidFill>
                <a:schemeClr val="bg1"/>
              </a:solidFill>
              <a:latin typeface="Myriad Pro Black"/>
            </a:endParaRPr>
          </a:p>
        </p:txBody>
      </p:sp>
      <p:sp>
        <p:nvSpPr>
          <p:cNvPr id="9" name="Rectangle 8">
            <a:extLst>
              <a:ext uri="{FF2B5EF4-FFF2-40B4-BE49-F238E27FC236}">
                <a16:creationId xmlns:a16="http://schemas.microsoft.com/office/drawing/2014/main" id="{2A2691CA-2E9B-4E50-ADC2-9137227AB570}"/>
              </a:ext>
            </a:extLst>
          </p:cNvPr>
          <p:cNvSpPr/>
          <p:nvPr/>
        </p:nvSpPr>
        <p:spPr>
          <a:xfrm>
            <a:off x="8928451" y="1681678"/>
            <a:ext cx="2504969" cy="1899650"/>
          </a:xfrm>
          <a:prstGeom prst="rect">
            <a:avLst/>
          </a:prstGeom>
          <a:solidFill>
            <a:srgbClr val="003C7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yriad Pro Black"/>
              </a:rPr>
              <a:t>CLARIFY THE MEANING OF MEMBERSHIP</a:t>
            </a:r>
            <a:endParaRPr lang="en-US" sz="2000" dirty="0">
              <a:solidFill>
                <a:schemeClr val="bg1"/>
              </a:solidFill>
              <a:latin typeface="Myriad Pro Black"/>
            </a:endParaRPr>
          </a:p>
        </p:txBody>
      </p:sp>
      <p:sp>
        <p:nvSpPr>
          <p:cNvPr id="12" name="Rectangle 11">
            <a:extLst>
              <a:ext uri="{FF2B5EF4-FFF2-40B4-BE49-F238E27FC236}">
                <a16:creationId xmlns:a16="http://schemas.microsoft.com/office/drawing/2014/main" id="{827C34E8-8D96-4649-8E02-88F762D8132C}"/>
              </a:ext>
            </a:extLst>
          </p:cNvPr>
          <p:cNvSpPr/>
          <p:nvPr/>
        </p:nvSpPr>
        <p:spPr>
          <a:xfrm>
            <a:off x="1885031" y="1674182"/>
            <a:ext cx="2504969" cy="189965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NO EXPLICIT ASK TO JOIN</a:t>
            </a:r>
            <a:endParaRPr lang="en-US" dirty="0">
              <a:solidFill>
                <a:srgbClr val="003C71"/>
              </a:solidFill>
              <a:latin typeface="Myriad Pro Black"/>
            </a:endParaRPr>
          </a:p>
          <a:p>
            <a:pPr algn="ctr"/>
            <a:endParaRPr lang="en-US" sz="2000" dirty="0">
              <a:latin typeface="Myriad Pro Black"/>
            </a:endParaRPr>
          </a:p>
        </p:txBody>
      </p:sp>
      <p:sp>
        <p:nvSpPr>
          <p:cNvPr id="14" name="Rectangle 13">
            <a:extLst>
              <a:ext uri="{FF2B5EF4-FFF2-40B4-BE49-F238E27FC236}">
                <a16:creationId xmlns:a16="http://schemas.microsoft.com/office/drawing/2014/main" id="{EEF10476-5A8B-4AC6-82E5-6DA4AD06C668}"/>
              </a:ext>
            </a:extLst>
          </p:cNvPr>
          <p:cNvSpPr/>
          <p:nvPr/>
        </p:nvSpPr>
        <p:spPr>
          <a:xfrm>
            <a:off x="8928449" y="1656199"/>
            <a:ext cx="2504969" cy="189965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3C71"/>
                </a:solidFill>
                <a:latin typeface="Myriad Pro Black"/>
              </a:rPr>
              <a:t>CONFUSION ABOUT WHAT PTA MEMBERSHIP MEANS</a:t>
            </a:r>
            <a:endParaRPr lang="en-US" sz="2000" dirty="0">
              <a:latin typeface="Myriad Pro Black"/>
            </a:endParaRPr>
          </a:p>
        </p:txBody>
      </p:sp>
      <p:sp>
        <p:nvSpPr>
          <p:cNvPr id="16" name="Rectangle 15">
            <a:extLst>
              <a:ext uri="{FF2B5EF4-FFF2-40B4-BE49-F238E27FC236}">
                <a16:creationId xmlns:a16="http://schemas.microsoft.com/office/drawing/2014/main" id="{B370A2A5-A8C2-4DBE-A616-CC5EBB28B194}"/>
              </a:ext>
            </a:extLst>
          </p:cNvPr>
          <p:cNvSpPr/>
          <p:nvPr/>
        </p:nvSpPr>
        <p:spPr>
          <a:xfrm>
            <a:off x="7020616" y="4396699"/>
            <a:ext cx="2504969" cy="1899650"/>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3C71"/>
              </a:solidFill>
              <a:latin typeface="Myriad Pro Black"/>
            </a:endParaRPr>
          </a:p>
          <a:p>
            <a:pPr algn="ctr"/>
            <a:r>
              <a:rPr lang="en-US" sz="2000" b="1" dirty="0">
                <a:solidFill>
                  <a:srgbClr val="003C71"/>
                </a:solidFill>
                <a:latin typeface="Myriad Pro Black"/>
              </a:rPr>
              <a:t>EVERYONE IS INTERESTED,  ONCE THEY UNDERSTAND THE ROLE OF PTA </a:t>
            </a:r>
          </a:p>
          <a:p>
            <a:pPr algn="ctr"/>
            <a:endParaRPr lang="en-US" sz="2000" dirty="0">
              <a:latin typeface="Myriad Pro Black"/>
            </a:endParaRPr>
          </a:p>
        </p:txBody>
      </p:sp>
    </p:spTree>
    <p:extLst>
      <p:ext uri="{BB962C8B-B14F-4D97-AF65-F5344CB8AC3E}">
        <p14:creationId xmlns:p14="http://schemas.microsoft.com/office/powerpoint/2010/main" val="202590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12"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B3ECC1B-A92E-4907-BDED-B80EC438DE6D}"/>
              </a:ext>
            </a:extLst>
          </p:cNvPr>
          <p:cNvPicPr>
            <a:picLocks noChangeAspect="1"/>
          </p:cNvPicPr>
          <p:nvPr/>
        </p:nvPicPr>
        <p:blipFill>
          <a:blip r:embed="rId3"/>
          <a:stretch>
            <a:fillRect/>
          </a:stretch>
        </p:blipFill>
        <p:spPr>
          <a:xfrm>
            <a:off x="3289417" y="643466"/>
            <a:ext cx="5613165" cy="5571067"/>
          </a:xfrm>
          <a:prstGeom prst="rect">
            <a:avLst/>
          </a:prstGeom>
        </p:spPr>
      </p:pic>
    </p:spTree>
    <p:extLst>
      <p:ext uri="{BB962C8B-B14F-4D97-AF65-F5344CB8AC3E}">
        <p14:creationId xmlns:p14="http://schemas.microsoft.com/office/powerpoint/2010/main" val="1523127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4046200" y="-177800"/>
            <a:ext cx="184731" cy="369332"/>
          </a:xfrm>
          <a:prstGeom prst="rect">
            <a:avLst/>
          </a:prstGeom>
          <a:noFill/>
        </p:spPr>
        <p:txBody>
          <a:bodyPr wrap="none" rtlCol="0">
            <a:spAutoFit/>
          </a:bodyPr>
          <a:lstStyle/>
          <a:p>
            <a:endParaRPr lang="en-US" dirty="0"/>
          </a:p>
        </p:txBody>
      </p:sp>
      <p:sp>
        <p:nvSpPr>
          <p:cNvPr id="12" name="TextBox 11"/>
          <p:cNvSpPr txBox="1"/>
          <p:nvPr/>
        </p:nvSpPr>
        <p:spPr>
          <a:xfrm>
            <a:off x="13639800" y="38100"/>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01B02163-8E05-4B04-8460-07D488FAC6AF}"/>
              </a:ext>
            </a:extLst>
          </p:cNvPr>
          <p:cNvSpPr txBox="1"/>
          <p:nvPr/>
        </p:nvSpPr>
        <p:spPr>
          <a:xfrm>
            <a:off x="2705860" y="3036580"/>
            <a:ext cx="6780278" cy="7848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b="1" cap="all" dirty="0">
                <a:solidFill>
                  <a:srgbClr val="CB6015"/>
                </a:solidFill>
                <a:latin typeface="Myriad Pro Black"/>
              </a:rPr>
              <a:t>messaging</a:t>
            </a:r>
            <a:endParaRPr kumimoji="0" lang="en-US" sz="2500" i="0" u="none" strike="noStrike" kern="1200" cap="all" spc="0" normalizeH="0" noProof="0" dirty="0">
              <a:ln>
                <a:noFill/>
              </a:ln>
              <a:solidFill>
                <a:srgbClr val="CB6015"/>
              </a:solidFill>
              <a:effectLst/>
              <a:uLnTx/>
              <a:uFillTx/>
              <a:latin typeface="Myriad Pro Black"/>
            </a:endParaRPr>
          </a:p>
        </p:txBody>
      </p:sp>
      <p:cxnSp>
        <p:nvCxnSpPr>
          <p:cNvPr id="18" name="Straight Connector 17">
            <a:extLst>
              <a:ext uri="{FF2B5EF4-FFF2-40B4-BE49-F238E27FC236}">
                <a16:creationId xmlns:a16="http://schemas.microsoft.com/office/drawing/2014/main" id="{679B9BF4-9E99-45EE-ADCF-DD4F9DB9AD3D}"/>
              </a:ext>
            </a:extLst>
          </p:cNvPr>
          <p:cNvCxnSpPr>
            <a:cxnSpLocks/>
          </p:cNvCxnSpPr>
          <p:nvPr/>
        </p:nvCxnSpPr>
        <p:spPr>
          <a:xfrm>
            <a:off x="5474661" y="3937559"/>
            <a:ext cx="1242677" cy="0"/>
          </a:xfrm>
          <a:prstGeom prst="line">
            <a:avLst/>
          </a:prstGeom>
          <a:ln w="57150">
            <a:solidFill>
              <a:srgbClr val="003C7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15A5B9-61C7-4FBF-BDDF-CFD7A0E5B7C4}"/>
              </a:ext>
            </a:extLst>
          </p:cNvPr>
          <p:cNvSpPr/>
          <p:nvPr/>
        </p:nvSpPr>
        <p:spPr>
          <a:xfrm>
            <a:off x="0" y="0"/>
            <a:ext cx="12192000" cy="638245"/>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05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AF0291-EDCB-4701-9467-491F814D2A6F}"/>
              </a:ext>
            </a:extLst>
          </p:cNvPr>
          <p:cNvGrpSpPr/>
          <p:nvPr/>
        </p:nvGrpSpPr>
        <p:grpSpPr>
          <a:xfrm>
            <a:off x="1197925" y="2188682"/>
            <a:ext cx="1767940" cy="2892537"/>
            <a:chOff x="672496" y="2624437"/>
            <a:chExt cx="1767940" cy="2892537"/>
          </a:xfrm>
        </p:grpSpPr>
        <p:pic>
          <p:nvPicPr>
            <p:cNvPr id="9" name="Picture 8">
              <a:extLst>
                <a:ext uri="{FF2B5EF4-FFF2-40B4-BE49-F238E27FC236}">
                  <a16:creationId xmlns:a16="http://schemas.microsoft.com/office/drawing/2014/main" id="{7B2FA16A-53C7-4624-9133-DC6C93F7263A}"/>
                </a:ext>
              </a:extLst>
            </p:cNvPr>
            <p:cNvPicPr>
              <a:picLocks noChangeAspect="1"/>
            </p:cNvPicPr>
            <p:nvPr/>
          </p:nvPicPr>
          <p:blipFill>
            <a:blip r:embed="rId3"/>
            <a:stretch>
              <a:fillRect/>
            </a:stretch>
          </p:blipFill>
          <p:spPr>
            <a:xfrm>
              <a:off x="672496" y="2624437"/>
              <a:ext cx="1767940" cy="1767940"/>
            </a:xfrm>
            <a:prstGeom prst="rect">
              <a:avLst/>
            </a:prstGeom>
          </p:spPr>
        </p:pic>
        <p:sp>
          <p:nvSpPr>
            <p:cNvPr id="16" name="Rectangle 15">
              <a:extLst>
                <a:ext uri="{FF2B5EF4-FFF2-40B4-BE49-F238E27FC236}">
                  <a16:creationId xmlns:a16="http://schemas.microsoft.com/office/drawing/2014/main" id="{9869A372-12A6-47EA-A16B-2403CDBB5E58}"/>
                </a:ext>
              </a:extLst>
            </p:cNvPr>
            <p:cNvSpPr/>
            <p:nvPr/>
          </p:nvSpPr>
          <p:spPr>
            <a:xfrm>
              <a:off x="895069" y="4560878"/>
              <a:ext cx="1322798" cy="956096"/>
            </a:xfrm>
            <a:prstGeom prst="rect">
              <a:avLst/>
            </a:prstGeom>
          </p:spPr>
          <p:txBody>
            <a:bodyPr wrap="none">
              <a:spAutoFit/>
            </a:bodyPr>
            <a:lstStyle/>
            <a:p>
              <a:pPr lvl="0" algn="ctr">
                <a:lnSpc>
                  <a:spcPct val="120000"/>
                </a:lnSpc>
                <a:defRPr/>
              </a:pPr>
              <a:r>
                <a:rPr lang="en-US" sz="1600" b="1" dirty="0">
                  <a:solidFill>
                    <a:srgbClr val="003C71"/>
                  </a:solidFill>
                  <a:latin typeface="Myriad Pro" panose="020B0503030403020204" pitchFamily="34" charset="0"/>
                  <a:ea typeface="Verdana" panose="020B0604030504040204" pitchFamily="34" charset="0"/>
                  <a:cs typeface="Aharoni" panose="020B0604020202020204" pitchFamily="2" charset="-79"/>
                </a:rPr>
                <a:t>Leslie Boggs</a:t>
              </a:r>
            </a:p>
            <a:p>
              <a:pPr lvl="0" algn="ctr">
                <a:lnSpc>
                  <a:spcPct val="120000"/>
                </a:lnSpc>
                <a:defRPr/>
              </a:pPr>
              <a:r>
                <a:rPr lang="en-US" sz="1600" dirty="0">
                  <a:solidFill>
                    <a:srgbClr val="003C71"/>
                  </a:solidFill>
                  <a:latin typeface="Myriad Pro" panose="020B0503030403020204" pitchFamily="34" charset="0"/>
                  <a:ea typeface="Verdana" panose="020B0604030504040204" pitchFamily="34" charset="0"/>
                  <a:cs typeface="Aharoni" panose="020B0604020202020204" pitchFamily="2" charset="-79"/>
                </a:rPr>
                <a:t>President</a:t>
              </a:r>
            </a:p>
            <a:p>
              <a:pPr lvl="0" algn="ctr">
                <a:lnSpc>
                  <a:spcPct val="120000"/>
                </a:lnSpc>
                <a:defRPr/>
              </a:pPr>
              <a:r>
                <a:rPr lang="en-US" sz="1600" dirty="0">
                  <a:solidFill>
                    <a:srgbClr val="003C71"/>
                  </a:solidFill>
                  <a:latin typeface="Myriad Pro" panose="020B0503030403020204" pitchFamily="34" charset="0"/>
                  <a:ea typeface="Verdana" panose="020B0604030504040204" pitchFamily="34" charset="0"/>
                  <a:cs typeface="Aharoni" panose="020B0604020202020204" pitchFamily="2" charset="-79"/>
                </a:rPr>
                <a:t>National PTA</a:t>
              </a:r>
            </a:p>
          </p:txBody>
        </p:sp>
      </p:grpSp>
      <p:grpSp>
        <p:nvGrpSpPr>
          <p:cNvPr id="6" name="Group 5">
            <a:extLst>
              <a:ext uri="{FF2B5EF4-FFF2-40B4-BE49-F238E27FC236}">
                <a16:creationId xmlns:a16="http://schemas.microsoft.com/office/drawing/2014/main" id="{691C9CF8-27E3-45C7-8B74-8C05C640605D}"/>
              </a:ext>
            </a:extLst>
          </p:cNvPr>
          <p:cNvGrpSpPr/>
          <p:nvPr/>
        </p:nvGrpSpPr>
        <p:grpSpPr>
          <a:xfrm>
            <a:off x="3517574" y="2188682"/>
            <a:ext cx="2443298" cy="3172465"/>
            <a:chOff x="3117433" y="2624437"/>
            <a:chExt cx="2443298" cy="3172465"/>
          </a:xfrm>
        </p:grpSpPr>
        <p:sp>
          <p:nvSpPr>
            <p:cNvPr id="17" name="Rectangle 16">
              <a:extLst>
                <a:ext uri="{FF2B5EF4-FFF2-40B4-BE49-F238E27FC236}">
                  <a16:creationId xmlns:a16="http://schemas.microsoft.com/office/drawing/2014/main" id="{4E492BC2-578F-4F25-8E24-91643AB2521D}"/>
                </a:ext>
              </a:extLst>
            </p:cNvPr>
            <p:cNvSpPr/>
            <p:nvPr/>
          </p:nvSpPr>
          <p:spPr>
            <a:xfrm>
              <a:off x="3117433" y="4545341"/>
              <a:ext cx="2443298" cy="1251561"/>
            </a:xfrm>
            <a:prstGeom prst="rect">
              <a:avLst/>
            </a:prstGeom>
          </p:spPr>
          <p:txBody>
            <a:bodyPr wrap="none">
              <a:spAutoFit/>
            </a:bodyPr>
            <a:lstStyle/>
            <a:p>
              <a:pPr lvl="0" algn="ctr">
                <a:lnSpc>
                  <a:spcPct val="120000"/>
                </a:lnSpc>
                <a:defRPr/>
              </a:pPr>
              <a:r>
                <a:rPr lang="en-US" sz="1600" b="1" dirty="0">
                  <a:solidFill>
                    <a:srgbClr val="003C71"/>
                  </a:solidFill>
                  <a:latin typeface="Myriad Pro" panose="020B0503030403020204" pitchFamily="34" charset="0"/>
                  <a:ea typeface="Verdana" panose="020B0604030504040204" pitchFamily="34" charset="0"/>
                  <a:cs typeface="Aharoni" panose="020B0604020202020204" pitchFamily="2" charset="-79"/>
                </a:rPr>
                <a:t>LaWanda Toney</a:t>
              </a:r>
            </a:p>
            <a:p>
              <a:pPr lvl="0" algn="ctr">
                <a:lnSpc>
                  <a:spcPct val="120000"/>
                </a:lnSpc>
                <a:defRPr/>
              </a:pPr>
              <a:r>
                <a:rPr lang="en-US" sz="1600" dirty="0">
                  <a:solidFill>
                    <a:srgbClr val="003C71"/>
                  </a:solidFill>
                  <a:latin typeface="Myriad Pro" panose="020B0503030403020204" pitchFamily="34" charset="0"/>
                  <a:ea typeface="Verdana" panose="020B0604030504040204" pitchFamily="34" charset="0"/>
                  <a:cs typeface="Aharoni" panose="020B0604020202020204" pitchFamily="2" charset="-79"/>
                </a:rPr>
                <a:t>Director </a:t>
              </a:r>
            </a:p>
            <a:p>
              <a:pPr lvl="0" algn="ctr">
                <a:lnSpc>
                  <a:spcPct val="120000"/>
                </a:lnSpc>
                <a:defRPr/>
              </a:pPr>
              <a:r>
                <a:rPr lang="en-US" sz="1600" dirty="0">
                  <a:solidFill>
                    <a:srgbClr val="003C71"/>
                  </a:solidFill>
                  <a:latin typeface="Myriad Pro" panose="020B0503030403020204" pitchFamily="34" charset="0"/>
                  <a:ea typeface="Verdana" panose="020B0604030504040204" pitchFamily="34" charset="0"/>
                  <a:cs typeface="Aharoni" panose="020B0604020202020204" pitchFamily="2" charset="-79"/>
                </a:rPr>
                <a:t>Strategic Communications</a:t>
              </a:r>
            </a:p>
            <a:p>
              <a:pPr lvl="0" algn="ctr">
                <a:lnSpc>
                  <a:spcPct val="120000"/>
                </a:lnSpc>
                <a:defRPr/>
              </a:pPr>
              <a:r>
                <a:rPr lang="en-US" sz="1600" dirty="0">
                  <a:solidFill>
                    <a:srgbClr val="003C71"/>
                  </a:solidFill>
                  <a:latin typeface="Myriad Pro" panose="020B0503030403020204" pitchFamily="34" charset="0"/>
                  <a:ea typeface="Verdana" panose="020B0604030504040204" pitchFamily="34" charset="0"/>
                  <a:cs typeface="Aharoni" panose="020B0604020202020204" pitchFamily="2" charset="-79"/>
                </a:rPr>
                <a:t>National PTA</a:t>
              </a:r>
            </a:p>
          </p:txBody>
        </p:sp>
        <p:pic>
          <p:nvPicPr>
            <p:cNvPr id="4" name="Picture 3">
              <a:extLst>
                <a:ext uri="{FF2B5EF4-FFF2-40B4-BE49-F238E27FC236}">
                  <a16:creationId xmlns:a16="http://schemas.microsoft.com/office/drawing/2014/main" id="{4E858C1D-CDD8-4ACE-93F9-EB06BAB329DF}"/>
                </a:ext>
              </a:extLst>
            </p:cNvPr>
            <p:cNvPicPr>
              <a:picLocks noChangeAspect="1"/>
            </p:cNvPicPr>
            <p:nvPr/>
          </p:nvPicPr>
          <p:blipFill>
            <a:blip r:embed="rId4"/>
            <a:stretch>
              <a:fillRect/>
            </a:stretch>
          </p:blipFill>
          <p:spPr>
            <a:xfrm>
              <a:off x="3501703" y="2624437"/>
              <a:ext cx="1764791" cy="1758870"/>
            </a:xfrm>
            <a:prstGeom prst="rect">
              <a:avLst/>
            </a:prstGeom>
          </p:spPr>
        </p:pic>
      </p:grpSp>
      <p:grpSp>
        <p:nvGrpSpPr>
          <p:cNvPr id="11" name="Group 10">
            <a:extLst>
              <a:ext uri="{FF2B5EF4-FFF2-40B4-BE49-F238E27FC236}">
                <a16:creationId xmlns:a16="http://schemas.microsoft.com/office/drawing/2014/main" id="{ADB7B7BB-A228-4D93-B8DF-4DC305FE9D96}"/>
              </a:ext>
            </a:extLst>
          </p:cNvPr>
          <p:cNvGrpSpPr/>
          <p:nvPr/>
        </p:nvGrpSpPr>
        <p:grpSpPr>
          <a:xfrm>
            <a:off x="6507737" y="2188682"/>
            <a:ext cx="1963230" cy="2869426"/>
            <a:chOff x="5780393" y="2764883"/>
            <a:chExt cx="1963230" cy="2869426"/>
          </a:xfrm>
        </p:grpSpPr>
        <p:sp>
          <p:nvSpPr>
            <p:cNvPr id="8" name="Rectangle 7">
              <a:extLst>
                <a:ext uri="{FF2B5EF4-FFF2-40B4-BE49-F238E27FC236}">
                  <a16:creationId xmlns:a16="http://schemas.microsoft.com/office/drawing/2014/main" id="{BB710A98-5FB5-4C45-AF0F-45820E64525F}"/>
                </a:ext>
              </a:extLst>
            </p:cNvPr>
            <p:cNvSpPr/>
            <p:nvPr/>
          </p:nvSpPr>
          <p:spPr>
            <a:xfrm>
              <a:off x="5780393" y="4678213"/>
              <a:ext cx="1963230" cy="956096"/>
            </a:xfrm>
            <a:prstGeom prst="rect">
              <a:avLst/>
            </a:prstGeom>
          </p:spPr>
          <p:txBody>
            <a:bodyPr wrap="none">
              <a:spAutoFit/>
            </a:bodyPr>
            <a:lstStyle/>
            <a:p>
              <a:pPr lvl="0" algn="ctr">
                <a:lnSpc>
                  <a:spcPct val="120000"/>
                </a:lnSpc>
                <a:defRPr/>
              </a:pPr>
              <a:r>
                <a:rPr lang="en-US" sz="1600" b="1" dirty="0">
                  <a:solidFill>
                    <a:srgbClr val="003C71"/>
                  </a:solidFill>
                  <a:latin typeface="Myriad Pro" panose="020B0503030403020204" pitchFamily="34" charset="0"/>
                  <a:ea typeface="Verdana" panose="020B0604030504040204" pitchFamily="34" charset="0"/>
                  <a:cs typeface="Aharoni" panose="020B0604020202020204" pitchFamily="2" charset="-79"/>
                </a:rPr>
                <a:t>Amy Fox</a:t>
              </a:r>
            </a:p>
            <a:p>
              <a:pPr lvl="0" algn="ctr">
                <a:lnSpc>
                  <a:spcPct val="120000"/>
                </a:lnSpc>
                <a:defRPr/>
              </a:pPr>
              <a:r>
                <a:rPr lang="en-US" sz="1600" dirty="0">
                  <a:solidFill>
                    <a:srgbClr val="003C71"/>
                  </a:solidFill>
                  <a:latin typeface="Myriad Pro" panose="020B0503030403020204" pitchFamily="34" charset="0"/>
                  <a:ea typeface="Verdana" panose="020B0604030504040204" pitchFamily="34" charset="0"/>
                  <a:cs typeface="Aharoni" panose="020B0604020202020204" pitchFamily="2" charset="-79"/>
                </a:rPr>
                <a:t>Senior Vice President</a:t>
              </a:r>
            </a:p>
            <a:p>
              <a:pPr lvl="0" algn="ctr">
                <a:lnSpc>
                  <a:spcPct val="120000"/>
                </a:lnSpc>
                <a:defRPr/>
              </a:pPr>
              <a:r>
                <a:rPr lang="en-US" sz="1600" dirty="0">
                  <a:solidFill>
                    <a:srgbClr val="003C71"/>
                  </a:solidFill>
                  <a:latin typeface="Myriad Pro" panose="020B0503030403020204" pitchFamily="34" charset="0"/>
                  <a:ea typeface="Verdana" panose="020B0604030504040204" pitchFamily="34" charset="0"/>
                  <a:cs typeface="Aharoni" panose="020B0604020202020204" pitchFamily="2" charset="-79"/>
                </a:rPr>
                <a:t>Edelman</a:t>
              </a:r>
            </a:p>
          </p:txBody>
        </p:sp>
        <p:pic>
          <p:nvPicPr>
            <p:cNvPr id="7" name="Picture 6">
              <a:extLst>
                <a:ext uri="{FF2B5EF4-FFF2-40B4-BE49-F238E27FC236}">
                  <a16:creationId xmlns:a16="http://schemas.microsoft.com/office/drawing/2014/main" id="{B9FD9290-5BC5-4F96-A6EE-E65C709F3A5D}"/>
                </a:ext>
              </a:extLst>
            </p:cNvPr>
            <p:cNvPicPr>
              <a:picLocks noChangeAspect="1"/>
            </p:cNvPicPr>
            <p:nvPr/>
          </p:nvPicPr>
          <p:blipFill>
            <a:blip r:embed="rId5"/>
            <a:stretch>
              <a:fillRect/>
            </a:stretch>
          </p:blipFill>
          <p:spPr>
            <a:xfrm>
              <a:off x="5875270" y="2764883"/>
              <a:ext cx="1764792" cy="1758870"/>
            </a:xfrm>
            <a:prstGeom prst="rect">
              <a:avLst/>
            </a:prstGeom>
          </p:spPr>
        </p:pic>
      </p:grpSp>
      <p:grpSp>
        <p:nvGrpSpPr>
          <p:cNvPr id="19" name="Group 18">
            <a:extLst>
              <a:ext uri="{FF2B5EF4-FFF2-40B4-BE49-F238E27FC236}">
                <a16:creationId xmlns:a16="http://schemas.microsoft.com/office/drawing/2014/main" id="{6A98BCB0-8977-43BF-8C52-570AF433027B}"/>
              </a:ext>
            </a:extLst>
          </p:cNvPr>
          <p:cNvGrpSpPr/>
          <p:nvPr/>
        </p:nvGrpSpPr>
        <p:grpSpPr>
          <a:xfrm>
            <a:off x="9221652" y="2188682"/>
            <a:ext cx="1783372" cy="2896819"/>
            <a:chOff x="8976123" y="2723684"/>
            <a:chExt cx="1783372" cy="2896819"/>
          </a:xfrm>
        </p:grpSpPr>
        <p:sp>
          <p:nvSpPr>
            <p:cNvPr id="13" name="Rectangle 12">
              <a:extLst>
                <a:ext uri="{FF2B5EF4-FFF2-40B4-BE49-F238E27FC236}">
                  <a16:creationId xmlns:a16="http://schemas.microsoft.com/office/drawing/2014/main" id="{8248C9E6-192B-4E03-A28A-170F1542713C}"/>
                </a:ext>
              </a:extLst>
            </p:cNvPr>
            <p:cNvSpPr/>
            <p:nvPr/>
          </p:nvSpPr>
          <p:spPr>
            <a:xfrm>
              <a:off x="8976123" y="4664407"/>
              <a:ext cx="1783372" cy="956096"/>
            </a:xfrm>
            <a:prstGeom prst="rect">
              <a:avLst/>
            </a:prstGeom>
          </p:spPr>
          <p:txBody>
            <a:bodyPr wrap="none">
              <a:spAutoFit/>
            </a:bodyPr>
            <a:lstStyle/>
            <a:p>
              <a:pPr lvl="0" algn="ctr">
                <a:lnSpc>
                  <a:spcPct val="120000"/>
                </a:lnSpc>
                <a:defRPr/>
              </a:pPr>
              <a:r>
                <a:rPr lang="en-US" sz="1600" b="1" dirty="0">
                  <a:solidFill>
                    <a:srgbClr val="003C71"/>
                  </a:solidFill>
                  <a:latin typeface="Myriad Pro" panose="020B0503030403020204" pitchFamily="34" charset="0"/>
                  <a:ea typeface="Verdana" panose="020B0604030504040204" pitchFamily="34" charset="0"/>
                  <a:cs typeface="Aharoni" panose="020B0604020202020204" pitchFamily="2" charset="-79"/>
                </a:rPr>
                <a:t>Jackeline Stewart</a:t>
              </a:r>
            </a:p>
            <a:p>
              <a:pPr lvl="0" algn="ctr">
                <a:lnSpc>
                  <a:spcPct val="120000"/>
                </a:lnSpc>
                <a:defRPr/>
              </a:pPr>
              <a:r>
                <a:rPr lang="en-US" sz="1600" dirty="0">
                  <a:solidFill>
                    <a:srgbClr val="003C71"/>
                  </a:solidFill>
                  <a:latin typeface="Myriad Pro" panose="020B0503030403020204" pitchFamily="34" charset="0"/>
                  <a:ea typeface="Verdana" panose="020B0604030504040204" pitchFamily="34" charset="0"/>
                  <a:cs typeface="Aharoni" panose="020B0604020202020204" pitchFamily="2" charset="-79"/>
                </a:rPr>
                <a:t>Vice President</a:t>
              </a:r>
            </a:p>
            <a:p>
              <a:pPr lvl="0" algn="ctr">
                <a:lnSpc>
                  <a:spcPct val="120000"/>
                </a:lnSpc>
                <a:defRPr/>
              </a:pPr>
              <a:r>
                <a:rPr lang="en-US" sz="1600" dirty="0">
                  <a:solidFill>
                    <a:srgbClr val="003C71"/>
                  </a:solidFill>
                  <a:latin typeface="Myriad Pro" panose="020B0503030403020204" pitchFamily="34" charset="0"/>
                  <a:ea typeface="Verdana" panose="020B0604030504040204" pitchFamily="34" charset="0"/>
                  <a:cs typeface="Aharoni" panose="020B0604020202020204" pitchFamily="2" charset="-79"/>
                </a:rPr>
                <a:t>Edelman</a:t>
              </a:r>
            </a:p>
          </p:txBody>
        </p:sp>
        <p:pic>
          <p:nvPicPr>
            <p:cNvPr id="12" name="Picture 11">
              <a:extLst>
                <a:ext uri="{FF2B5EF4-FFF2-40B4-BE49-F238E27FC236}">
                  <a16:creationId xmlns:a16="http://schemas.microsoft.com/office/drawing/2014/main" id="{6B1A92E6-78DA-4359-8885-A62D5EEC8C04}"/>
                </a:ext>
              </a:extLst>
            </p:cNvPr>
            <p:cNvPicPr>
              <a:picLocks noChangeAspect="1"/>
            </p:cNvPicPr>
            <p:nvPr/>
          </p:nvPicPr>
          <p:blipFill>
            <a:blip r:embed="rId6"/>
            <a:stretch>
              <a:fillRect/>
            </a:stretch>
          </p:blipFill>
          <p:spPr>
            <a:xfrm>
              <a:off x="9010498" y="2723684"/>
              <a:ext cx="1714622" cy="1790208"/>
            </a:xfrm>
            <a:prstGeom prst="rect">
              <a:avLst/>
            </a:prstGeom>
          </p:spPr>
        </p:pic>
      </p:grpSp>
      <p:sp>
        <p:nvSpPr>
          <p:cNvPr id="14" name="Rectangle 13">
            <a:extLst>
              <a:ext uri="{FF2B5EF4-FFF2-40B4-BE49-F238E27FC236}">
                <a16:creationId xmlns:a16="http://schemas.microsoft.com/office/drawing/2014/main" id="{0087A089-1B2B-49DB-80FE-22C68BF13282}"/>
              </a:ext>
            </a:extLst>
          </p:cNvPr>
          <p:cNvSpPr/>
          <p:nvPr/>
        </p:nvSpPr>
        <p:spPr>
          <a:xfrm>
            <a:off x="844814" y="143117"/>
            <a:ext cx="2783134" cy="1200329"/>
          </a:xfrm>
          <a:prstGeom prst="rect">
            <a:avLst/>
          </a:prstGeom>
        </p:spPr>
        <p:txBody>
          <a:bodyPr wrap="none">
            <a:spAutoFit/>
          </a:bodyPr>
          <a:lstStyle/>
          <a:p>
            <a:r>
              <a:rPr lang="en-US" sz="7200" b="1" dirty="0">
                <a:solidFill>
                  <a:srgbClr val="003D69"/>
                </a:solidFill>
                <a:latin typeface="Myriad Pro Black"/>
                <a:ea typeface="Calibri" panose="020F0502020204030204" pitchFamily="34" charset="0"/>
                <a:cs typeface="Arial" panose="020B0604020202020204" pitchFamily="34" charset="0"/>
              </a:rPr>
              <a:t>Hello!</a:t>
            </a:r>
            <a:endParaRPr lang="en-US" dirty="0"/>
          </a:p>
        </p:txBody>
      </p:sp>
    </p:spTree>
    <p:extLst>
      <p:ext uri="{BB962C8B-B14F-4D97-AF65-F5344CB8AC3E}">
        <p14:creationId xmlns:p14="http://schemas.microsoft.com/office/powerpoint/2010/main" val="1986121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79540F6-BC13-44DD-A70A-F760B0DA4E74}"/>
              </a:ext>
            </a:extLst>
          </p:cNvPr>
          <p:cNvSpPr/>
          <p:nvPr/>
        </p:nvSpPr>
        <p:spPr>
          <a:xfrm>
            <a:off x="10590028" y="5805377"/>
            <a:ext cx="1520456" cy="1052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B0045A0F-6159-4790-8C00-54F5357313CF}"/>
              </a:ext>
            </a:extLst>
          </p:cNvPr>
          <p:cNvGrpSpPr/>
          <p:nvPr/>
        </p:nvGrpSpPr>
        <p:grpSpPr>
          <a:xfrm>
            <a:off x="59871" y="128478"/>
            <a:ext cx="12072257" cy="6574245"/>
            <a:chOff x="59871" y="205246"/>
            <a:chExt cx="12072257" cy="6574245"/>
          </a:xfrm>
        </p:grpSpPr>
        <p:grpSp>
          <p:nvGrpSpPr>
            <p:cNvPr id="4" name="Group 3">
              <a:extLst>
                <a:ext uri="{FF2B5EF4-FFF2-40B4-BE49-F238E27FC236}">
                  <a16:creationId xmlns:a16="http://schemas.microsoft.com/office/drawing/2014/main" id="{42E67726-047B-42B8-80C0-D654F5C0EB87}"/>
                </a:ext>
              </a:extLst>
            </p:cNvPr>
            <p:cNvGrpSpPr/>
            <p:nvPr/>
          </p:nvGrpSpPr>
          <p:grpSpPr>
            <a:xfrm>
              <a:off x="59871" y="967953"/>
              <a:ext cx="12072257" cy="5811538"/>
              <a:chOff x="495300" y="1147373"/>
              <a:chExt cx="11201399" cy="5737278"/>
            </a:xfrm>
            <a:solidFill>
              <a:srgbClr val="0055A7"/>
            </a:solidFill>
          </p:grpSpPr>
          <p:grpSp>
            <p:nvGrpSpPr>
              <p:cNvPr id="5" name="Group 4">
                <a:extLst>
                  <a:ext uri="{FF2B5EF4-FFF2-40B4-BE49-F238E27FC236}">
                    <a16:creationId xmlns:a16="http://schemas.microsoft.com/office/drawing/2014/main" id="{DA226997-AA88-4071-87C1-D69FB712757A}"/>
                  </a:ext>
                </a:extLst>
              </p:cNvPr>
              <p:cNvGrpSpPr/>
              <p:nvPr/>
            </p:nvGrpSpPr>
            <p:grpSpPr>
              <a:xfrm>
                <a:off x="495300" y="1147373"/>
                <a:ext cx="11201399" cy="2483354"/>
                <a:chOff x="495300" y="1823648"/>
                <a:chExt cx="11201399" cy="2483354"/>
              </a:xfrm>
              <a:grpFill/>
            </p:grpSpPr>
            <p:sp>
              <p:nvSpPr>
                <p:cNvPr id="10" name="Rectangle 9">
                  <a:extLst>
                    <a:ext uri="{FF2B5EF4-FFF2-40B4-BE49-F238E27FC236}">
                      <a16:creationId xmlns:a16="http://schemas.microsoft.com/office/drawing/2014/main" id="{CF3BAE49-C9FF-4342-850A-CF841D316FA8}"/>
                    </a:ext>
                  </a:extLst>
                </p:cNvPr>
                <p:cNvSpPr/>
                <p:nvPr/>
              </p:nvSpPr>
              <p:spPr>
                <a:xfrm>
                  <a:off x="495300" y="1823648"/>
                  <a:ext cx="11201399" cy="10369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r>
                    <a:rPr lang="en-US" sz="1200" dirty="0">
                      <a:solidFill>
                        <a:srgbClr val="000000"/>
                      </a:solidFill>
                      <a:latin typeface="Myriad Pro Light" panose="020B0403030403020204" pitchFamily="34" charset="0"/>
                      <a:ea typeface="Times New Roman" panose="02020603050405020304" pitchFamily="18" charset="0"/>
                      <a:cs typeface="Segoe UI" panose="020B0502040204020203" pitchFamily="34" charset="0"/>
                    </a:rPr>
                    <a:t>PTA to support your child’s potential.</a:t>
                  </a:r>
                  <a:r>
                    <a:rPr lang="en-US" sz="1200" dirty="0">
                      <a:ea typeface="Times New Roman" panose="02020603050405020304" pitchFamily="18" charset="0"/>
                      <a:cs typeface="Arial" panose="020B0604020202020204" pitchFamily="34" charset="0"/>
                    </a:rPr>
                    <a:t> </a:t>
                  </a:r>
                  <a:r>
                    <a:rPr lang="en-US" sz="1200" dirty="0">
                      <a:solidFill>
                        <a:srgbClr val="000000"/>
                      </a:solidFill>
                      <a:latin typeface="Myriad Pro Light" panose="020B0403030403020204" pitchFamily="34" charset="0"/>
                      <a:ea typeface="Times New Roman" panose="02020603050405020304" pitchFamily="18" charset="0"/>
                      <a:cs typeface="Segoe UI" panose="020B0502040204020203" pitchFamily="34" charset="0"/>
                    </a:rPr>
                    <a:t>PTA offers all parents and caregivers the opportunity to be engaged in their child’s potential. Being a member of PTA means that you are part of a powerful association and action plan that is focused on programs and initiatives that strengthen your child’s education and the family-school partnership.</a:t>
                  </a:r>
                  <a:r>
                    <a:rPr lang="en-US" sz="1200" dirty="0">
                      <a:ea typeface="Times New Roman" panose="02020603050405020304" pitchFamily="18" charset="0"/>
                      <a:cs typeface="Arial" panose="020B0604020202020204" pitchFamily="34" charset="0"/>
                    </a:rPr>
                    <a:t> </a:t>
                  </a:r>
                  <a:r>
                    <a:rPr lang="en-US" sz="1200" dirty="0">
                      <a:solidFill>
                        <a:srgbClr val="000000"/>
                      </a:solidFill>
                      <a:latin typeface="Myriad Pro Light" panose="020B0403030403020204" pitchFamily="34" charset="0"/>
                      <a:ea typeface="Times New Roman" panose="02020603050405020304" pitchFamily="18" charset="0"/>
                      <a:cs typeface="Segoe UI" panose="020B0502040204020203" pitchFamily="34" charset="0"/>
                    </a:rPr>
                    <a:t>However you PTA, it’s all an investment in your child. PTA to support your child’s teachers and curriculum. PTA to advocate on the issues impacting your child and affect change at the local, state and national levels. PTA to build a stronger, more diverse and inclusive school community.</a:t>
                  </a:r>
                  <a:r>
                    <a:rPr lang="en-US" sz="1200" dirty="0">
                      <a:ea typeface="Times New Roman" panose="02020603050405020304" pitchFamily="18" charset="0"/>
                      <a:cs typeface="Arial" panose="020B0604020202020204" pitchFamily="34" charset="0"/>
                    </a:rPr>
                    <a:t> </a:t>
                  </a:r>
                  <a:r>
                    <a:rPr lang="en-US" sz="1200" dirty="0">
                      <a:solidFill>
                        <a:srgbClr val="000000"/>
                      </a:solidFill>
                      <a:latin typeface="Myriad Pro Light" panose="020B0403030403020204" pitchFamily="34" charset="0"/>
                      <a:ea typeface="Times New Roman" panose="02020603050405020304" pitchFamily="18" charset="0"/>
                      <a:cs typeface="Segoe UI" panose="020B0502040204020203" pitchFamily="34" charset="0"/>
                    </a:rPr>
                    <a:t>There's no wrong way to PTA and we invite every family to participate, because we can do more together than apart. How do you PTA?</a:t>
                  </a:r>
                  <a:r>
                    <a:rPr lang="en-US" sz="1200" dirty="0">
                      <a:solidFill>
                        <a:srgbClr val="000000"/>
                      </a:solidFill>
                      <a:latin typeface="Myriad Pro Light" panose="020B0403030403020204" pitchFamily="34" charset="0"/>
                      <a:ea typeface="Yu Mincho" panose="02020400000000000000" pitchFamily="18" charset="-128"/>
                      <a:cs typeface="Segoe UI" panose="020B0502040204020203" pitchFamily="34" charset="0"/>
                    </a:rPr>
                    <a:t>  </a:t>
                  </a:r>
                  <a:endParaRPr lang="en-US" sz="1200" dirty="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E268976-B666-4021-8D74-7CF1B4158F40}"/>
                    </a:ext>
                  </a:extLst>
                </p:cNvPr>
                <p:cNvSpPr/>
                <p:nvPr/>
              </p:nvSpPr>
              <p:spPr>
                <a:xfrm>
                  <a:off x="495300" y="2960760"/>
                  <a:ext cx="3691667" cy="482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7000"/>
                    </a:lnSpc>
                    <a:spcAft>
                      <a:spcPts val="800"/>
                    </a:spcAft>
                  </a:pPr>
                  <a:r>
                    <a:rPr lang="en-US" sz="1200" b="1" dirty="0">
                      <a:solidFill>
                        <a:srgbClr val="003D69"/>
                      </a:solidFill>
                      <a:latin typeface="Myriad Pro black" panose="020B0903030403020204" pitchFamily="34" charset="0"/>
                      <a:ea typeface="Calibri" panose="020F0502020204030204" pitchFamily="34" charset="0"/>
                      <a:cs typeface="Calibri Light" panose="020F0302020204030204" pitchFamily="34" charset="0"/>
                    </a:rPr>
                    <a:t>EDUCATION</a:t>
                  </a:r>
                  <a:r>
                    <a:rPr lang="en-US" sz="1200" b="1" dirty="0">
                      <a:solidFill>
                        <a:srgbClr val="003D69"/>
                      </a:solidFill>
                      <a:latin typeface="Myriad Pro Light" panose="020B0403030403020204" pitchFamily="34" charset="0"/>
                      <a:ea typeface="Calibri" panose="020F0502020204030204" pitchFamily="34" charset="0"/>
                      <a:cs typeface="Calibri Light" panose="020F0302020204030204" pitchFamily="34" charset="0"/>
                    </a:rPr>
                    <a:t>                                                                                  </a:t>
                  </a:r>
                  <a:r>
                    <a:rPr lang="en-US" sz="1200" i="1" dirty="0">
                      <a:solidFill>
                        <a:srgbClr val="000000"/>
                      </a:solidFill>
                      <a:latin typeface="Myriad Pro Light" panose="020B0403030403020204" pitchFamily="34" charset="0"/>
                      <a:ea typeface="Calibri" panose="020F0502020204030204" pitchFamily="34" charset="0"/>
                      <a:cs typeface="Calibri Light" panose="020F0302020204030204" pitchFamily="34" charset="0"/>
                    </a:rPr>
                    <a:t>Support Critical Academic Needs</a:t>
                  </a:r>
                  <a:endParaRPr lang="en-US" sz="1200" dirty="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EBFB580-1D2E-4D0B-8D07-AA5878911E6A}"/>
                    </a:ext>
                  </a:extLst>
                </p:cNvPr>
                <p:cNvSpPr/>
                <p:nvPr/>
              </p:nvSpPr>
              <p:spPr>
                <a:xfrm>
                  <a:off x="508351" y="3543454"/>
                  <a:ext cx="3691667" cy="763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dirty="0">
                      <a:solidFill>
                        <a:srgbClr val="000000"/>
                      </a:solidFill>
                      <a:latin typeface="Myriad Pro Light" panose="020B0403030403020204" pitchFamily="34" charset="0"/>
                      <a:ea typeface="Calibri" panose="020F0502020204030204" pitchFamily="34" charset="0"/>
                      <a:cs typeface="Calibri Light" panose="020F0302020204030204" pitchFamily="34" charset="0"/>
                    </a:rPr>
                    <a:t>PTA to fund essential school resources and curriculum needs, including investments in technology, the arts and science programming.</a:t>
                  </a:r>
                  <a:endParaRPr lang="en-US" sz="1200" dirty="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BB43931-6EEA-4173-BD87-C52A42EF8E33}"/>
                    </a:ext>
                  </a:extLst>
                </p:cNvPr>
                <p:cNvSpPr/>
                <p:nvPr/>
              </p:nvSpPr>
              <p:spPr>
                <a:xfrm>
                  <a:off x="4243412" y="2960760"/>
                  <a:ext cx="3691667" cy="482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7000"/>
                    </a:lnSpc>
                    <a:spcAft>
                      <a:spcPts val="800"/>
                    </a:spcAft>
                  </a:pPr>
                  <a:r>
                    <a:rPr lang="en-US" sz="1200" b="1" dirty="0">
                      <a:solidFill>
                        <a:srgbClr val="003D69"/>
                      </a:solidFill>
                      <a:latin typeface="Myriad Pro black" panose="020B0903030403020204" pitchFamily="34" charset="0"/>
                      <a:ea typeface="Calibri" panose="020F0502020204030204" pitchFamily="34" charset="0"/>
                      <a:cs typeface="Calibri Light" panose="020F0302020204030204" pitchFamily="34" charset="0"/>
                    </a:rPr>
                    <a:t>ADVOCACY                                                                      </a:t>
                  </a:r>
                  <a:r>
                    <a:rPr lang="en-US" sz="1200" i="1" dirty="0">
                      <a:solidFill>
                        <a:srgbClr val="000000"/>
                      </a:solidFill>
                      <a:latin typeface="Myriad Pro Light" panose="020B0403030403020204" pitchFamily="34" charset="0"/>
                      <a:ea typeface="Calibri" panose="020F0502020204030204" pitchFamily="34" charset="0"/>
                      <a:cs typeface="Calibri Light" panose="020F0302020204030204" pitchFamily="34" charset="0"/>
                    </a:rPr>
                    <a:t>Give a Voice to Important Issues</a:t>
                  </a:r>
                  <a:endParaRPr lang="en-US" sz="1200" dirty="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37F9C8B-FDF0-466E-BBFA-C23558070E56}"/>
                    </a:ext>
                  </a:extLst>
                </p:cNvPr>
                <p:cNvSpPr/>
                <p:nvPr/>
              </p:nvSpPr>
              <p:spPr>
                <a:xfrm>
                  <a:off x="4250166" y="3543454"/>
                  <a:ext cx="3691667" cy="763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yriad Pro Light" panose="020B0403030403020204" pitchFamily="34" charset="0"/>
                      <a:cs typeface="Calibri Light" panose="020F0302020204030204" pitchFamily="34" charset="0"/>
                    </a:rPr>
                    <a:t>PTA to be an active voice at the local, state and national levels and to impact decisions affecting your child’s health, safety and quality of education.</a:t>
                  </a:r>
                </a:p>
              </p:txBody>
            </p:sp>
            <p:sp>
              <p:nvSpPr>
                <p:cNvPr id="17" name="Rectangle 16">
                  <a:extLst>
                    <a:ext uri="{FF2B5EF4-FFF2-40B4-BE49-F238E27FC236}">
                      <a16:creationId xmlns:a16="http://schemas.microsoft.com/office/drawing/2014/main" id="{A43B1FD3-C087-4AE5-BA98-3A01C9914A9C}"/>
                    </a:ext>
                  </a:extLst>
                </p:cNvPr>
                <p:cNvSpPr/>
                <p:nvPr/>
              </p:nvSpPr>
              <p:spPr>
                <a:xfrm>
                  <a:off x="8005032" y="2960760"/>
                  <a:ext cx="3691667" cy="482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7000"/>
                    </a:lnSpc>
                    <a:spcAft>
                      <a:spcPts val="800"/>
                    </a:spcAft>
                  </a:pPr>
                  <a:r>
                    <a:rPr lang="en-US" sz="1200" b="1" dirty="0">
                      <a:solidFill>
                        <a:srgbClr val="003D69"/>
                      </a:solidFill>
                      <a:latin typeface="Myriad Pro black" panose="020B0903030403020204" pitchFamily="34" charset="0"/>
                      <a:ea typeface="Calibri" panose="020F0502020204030204" pitchFamily="34" charset="0"/>
                      <a:cs typeface="Calibri Light" panose="020F0302020204030204" pitchFamily="34" charset="0"/>
                    </a:rPr>
                    <a:t>COMMUNITY</a:t>
                  </a:r>
                  <a:r>
                    <a:rPr lang="en-US" sz="1200" b="1" dirty="0">
                      <a:solidFill>
                        <a:srgbClr val="003D69"/>
                      </a:solidFill>
                      <a:latin typeface="Myriad Pro Light" panose="020B0403030403020204" pitchFamily="34" charset="0"/>
                      <a:ea typeface="Calibri" panose="020F0502020204030204" pitchFamily="34" charset="0"/>
                      <a:cs typeface="Calibri Light" panose="020F0302020204030204" pitchFamily="34" charset="0"/>
                    </a:rPr>
                    <a:t>                                                                                        </a:t>
                  </a:r>
                  <a:r>
                    <a:rPr lang="en-US" sz="1200" i="1" dirty="0">
                      <a:solidFill>
                        <a:srgbClr val="000000"/>
                      </a:solidFill>
                      <a:latin typeface="Myriad Pro Light" panose="020B0403030403020204" pitchFamily="34" charset="0"/>
                      <a:ea typeface="Calibri" panose="020F0502020204030204" pitchFamily="34" charset="0"/>
                      <a:cs typeface="Calibri Light" panose="020F0302020204030204" pitchFamily="34" charset="0"/>
                    </a:rPr>
                    <a:t>Build a Stronger, More Inclusive School</a:t>
                  </a:r>
                  <a:endParaRPr lang="en-US" sz="1200" dirty="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16DBCE0-3996-4269-B4CB-339F87C7F893}"/>
                    </a:ext>
                  </a:extLst>
                </p:cNvPr>
                <p:cNvSpPr/>
                <p:nvPr/>
              </p:nvSpPr>
              <p:spPr>
                <a:xfrm>
                  <a:off x="8005032" y="3543454"/>
                  <a:ext cx="3691667" cy="763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dirty="0">
                      <a:solidFill>
                        <a:schemeClr val="tx1"/>
                      </a:solidFill>
                      <a:latin typeface="Myriad Pro Light" panose="020B0403030403020204" pitchFamily="34" charset="0"/>
                      <a:cs typeface="Calibri Light" panose="020F0302020204030204" pitchFamily="34" charset="0"/>
                    </a:rPr>
                    <a:t>PTA to strengthen connections between your family, your child’s classmates and their families, and teachers to build a thriving and inclusive community for everyone.</a:t>
                  </a:r>
                  <a:r>
                    <a:rPr lang="en-US" sz="1200" dirty="0">
                      <a:solidFill>
                        <a:schemeClr val="tx1"/>
                      </a:solidFill>
                      <a:highlight>
                        <a:srgbClr val="FFFF00"/>
                      </a:highlight>
                      <a:latin typeface="Myriad Pro Light" panose="020B0403030403020204" pitchFamily="34" charset="0"/>
                      <a:cs typeface="Calibri Light" panose="020F0302020204030204" pitchFamily="34" charset="0"/>
                    </a:rPr>
                    <a:t> </a:t>
                  </a:r>
                </a:p>
              </p:txBody>
            </p:sp>
          </p:grpSp>
          <p:sp>
            <p:nvSpPr>
              <p:cNvPr id="7" name="Rectangle 6">
                <a:extLst>
                  <a:ext uri="{FF2B5EF4-FFF2-40B4-BE49-F238E27FC236}">
                    <a16:creationId xmlns:a16="http://schemas.microsoft.com/office/drawing/2014/main" id="{3581FB9F-9495-4FE5-9A44-D97649E33A5B}"/>
                  </a:ext>
                </a:extLst>
              </p:cNvPr>
              <p:cNvSpPr/>
              <p:nvPr/>
            </p:nvSpPr>
            <p:spPr>
              <a:xfrm>
                <a:off x="508351" y="3730876"/>
                <a:ext cx="3691667" cy="3153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lvl="0" indent="-171450">
                  <a:buFont typeface="Arial" panose="020B0604020202020204" pitchFamily="34" charset="0"/>
                  <a:buChar char="•"/>
                </a:pPr>
                <a:r>
                  <a:rPr lang="en-US" sz="1200" dirty="0">
                    <a:solidFill>
                      <a:schemeClr val="tx1"/>
                    </a:solidFill>
                    <a:latin typeface="Myriad Pro Light" panose="020B0403030403020204" pitchFamily="34" charset="0"/>
                  </a:rPr>
                  <a:t>PTA offers STEM-based learning resources for families through the STEM + Families® program, which includes the STEM at Home activities, Math Nights with Mathnasium and Science Festivals. </a:t>
                </a:r>
              </a:p>
              <a:p>
                <a:pPr lvl="0"/>
                <a:endParaRPr lang="en-US" sz="1200" dirty="0">
                  <a:solidFill>
                    <a:schemeClr val="tx1"/>
                  </a:solidFill>
                  <a:latin typeface="Myriad Pro Light" panose="020B0403030403020204" pitchFamily="34" charset="0"/>
                </a:endParaRPr>
              </a:p>
              <a:p>
                <a:pPr marL="171450" lvl="0" indent="-171450">
                  <a:buFont typeface="Arial" panose="020B0604020202020204" pitchFamily="34" charset="0"/>
                  <a:buChar char="•"/>
                </a:pPr>
                <a:r>
                  <a:rPr lang="en-US" sz="1200" dirty="0">
                    <a:solidFill>
                      <a:schemeClr val="tx1"/>
                    </a:solidFill>
                    <a:latin typeface="Myriad Pro Light" panose="020B0403030403020204" pitchFamily="34" charset="0"/>
                  </a:rPr>
                  <a:t>PTA provides schools access to experts, resources, trainings and dozens of nationally recognized educational enrichment programs including the Family Reading Experience, in partnership with the Reading is Fundamental. </a:t>
                </a:r>
              </a:p>
              <a:p>
                <a:pPr lvl="0"/>
                <a:endParaRPr lang="en-US" sz="1200" dirty="0">
                  <a:solidFill>
                    <a:schemeClr val="tx1"/>
                  </a:solidFill>
                  <a:latin typeface="Myriad Pro Light" panose="020B0403030403020204" pitchFamily="34" charset="0"/>
                </a:endParaRPr>
              </a:p>
              <a:p>
                <a:pPr marL="171450" lvl="0" indent="-171450">
                  <a:buFont typeface="Arial" panose="020B0604020202020204" pitchFamily="34" charset="0"/>
                  <a:buChar char="•"/>
                </a:pPr>
                <a:r>
                  <a:rPr lang="en-US" sz="1200" dirty="0">
                    <a:solidFill>
                      <a:schemeClr val="tx1"/>
                    </a:solidFill>
                    <a:latin typeface="Myriad Pro Light" panose="020B0403030403020204" pitchFamily="34" charset="0"/>
                  </a:rPr>
                  <a:t>PTA funds the nation's largest and longest running student arts program, Reflections®, which provides students access to arts, music, literature, dance, drama, and visual arts.</a:t>
                </a:r>
              </a:p>
              <a:p>
                <a:r>
                  <a:rPr lang="en-US" sz="1050" dirty="0">
                    <a:solidFill>
                      <a:schemeClr val="tx1"/>
                    </a:solidFill>
                    <a:latin typeface="Myriad Pro Light" panose="020B0403030403020204" pitchFamily="34" charset="0"/>
                  </a:rPr>
                  <a:t> </a:t>
                </a:r>
              </a:p>
            </p:txBody>
          </p:sp>
          <p:sp>
            <p:nvSpPr>
              <p:cNvPr id="8" name="Rectangle 7">
                <a:extLst>
                  <a:ext uri="{FF2B5EF4-FFF2-40B4-BE49-F238E27FC236}">
                    <a16:creationId xmlns:a16="http://schemas.microsoft.com/office/drawing/2014/main" id="{E1B1D5EC-C4F4-4729-A32C-B129C11D9174}"/>
                  </a:ext>
                </a:extLst>
              </p:cNvPr>
              <p:cNvSpPr/>
              <p:nvPr/>
            </p:nvSpPr>
            <p:spPr>
              <a:xfrm>
                <a:off x="4250166" y="3730876"/>
                <a:ext cx="3691667" cy="3153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lvl="0" indent="-171450">
                  <a:buFont typeface="Arial" panose="020B0604020202020204" pitchFamily="34" charset="0"/>
                  <a:buChar char="•"/>
                </a:pPr>
                <a:r>
                  <a:rPr lang="en-US" sz="1200" dirty="0">
                    <a:solidFill>
                      <a:schemeClr val="tx1"/>
                    </a:solidFill>
                    <a:latin typeface="Myriad Pro Light" panose="020B0403030403020204" pitchFamily="34" charset="0"/>
                  </a:rPr>
                  <a:t>PTA is the oldest and largest child advocacy association in America, comprised of over 22,000 local PTAs and nearly 3.5 million members. </a:t>
                </a:r>
              </a:p>
              <a:p>
                <a:pPr lvl="0"/>
                <a:endParaRPr lang="en-US" sz="1200" dirty="0">
                  <a:solidFill>
                    <a:schemeClr val="tx1"/>
                  </a:solidFill>
                  <a:latin typeface="Myriad Pro Light" panose="020B0403030403020204" pitchFamily="34" charset="0"/>
                </a:endParaRPr>
              </a:p>
              <a:p>
                <a:pPr marL="171450" lvl="0" indent="-171450">
                  <a:buFont typeface="Arial" panose="020B0604020202020204" pitchFamily="34" charset="0"/>
                  <a:buChar char="•"/>
                </a:pPr>
                <a:r>
                  <a:rPr lang="en-US" sz="1200" dirty="0">
                    <a:solidFill>
                      <a:schemeClr val="tx1"/>
                    </a:solidFill>
                    <a:latin typeface="Myriad Pro Light" panose="020B0403030403020204" pitchFamily="34" charset="0"/>
                  </a:rPr>
                  <a:t>During the past 120 years, PTA’s national advocacy has helped establish universal kindergarten, the National School Lunch Program, the juvenile justice system, and anti-child labor laws.</a:t>
                </a:r>
              </a:p>
              <a:p>
                <a:pPr lvl="0"/>
                <a:endParaRPr lang="en-US" sz="1200" dirty="0">
                  <a:solidFill>
                    <a:schemeClr val="tx1"/>
                  </a:solidFill>
                  <a:latin typeface="Myriad Pro Light" panose="020B0403030403020204" pitchFamily="34" charset="0"/>
                </a:endParaRPr>
              </a:p>
              <a:p>
                <a:pPr marL="171450" lvl="0" indent="-171450">
                  <a:buFont typeface="Arial" panose="020B0604020202020204" pitchFamily="34" charset="0"/>
                  <a:buChar char="•"/>
                </a:pPr>
                <a:r>
                  <a:rPr lang="en-US" sz="1200" dirty="0">
                    <a:solidFill>
                      <a:schemeClr val="tx1"/>
                    </a:solidFill>
                    <a:latin typeface="Myriad Pro Light" panose="020B0403030403020204" pitchFamily="34" charset="0"/>
                  </a:rPr>
                  <a:t>PTAs are an important advocate at the local and state levels – from the Florida PTA defeating for-profit school management companies to the Washington State PTA securing the passage of an education reform bill that redefined the state’s “Program of Basic Education.”</a:t>
                </a:r>
              </a:p>
              <a:p>
                <a:endParaRPr lang="en-US" dirty="0">
                  <a:solidFill>
                    <a:srgbClr val="003D69"/>
                  </a:solidFill>
                  <a:latin typeface="Myriad Pro black" panose="020B0903030403020204" pitchFamily="34" charset="0"/>
                </a:endParaRPr>
              </a:p>
            </p:txBody>
          </p:sp>
          <p:sp>
            <p:nvSpPr>
              <p:cNvPr id="9" name="Rectangle 8">
                <a:extLst>
                  <a:ext uri="{FF2B5EF4-FFF2-40B4-BE49-F238E27FC236}">
                    <a16:creationId xmlns:a16="http://schemas.microsoft.com/office/drawing/2014/main" id="{741BB2B7-ACB6-44C0-B737-1B4FB910DC8E}"/>
                  </a:ext>
                </a:extLst>
              </p:cNvPr>
              <p:cNvSpPr/>
              <p:nvPr/>
            </p:nvSpPr>
            <p:spPr>
              <a:xfrm>
                <a:off x="8005032" y="3730876"/>
                <a:ext cx="3691667" cy="3153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lvl="0" indent="-171450">
                  <a:buFont typeface="Arial" panose="020B0604020202020204" pitchFamily="34" charset="0"/>
                  <a:buChar char="•"/>
                </a:pPr>
                <a:r>
                  <a:rPr lang="en-US" sz="1200" dirty="0">
                    <a:solidFill>
                      <a:schemeClr val="tx1"/>
                    </a:solidFill>
                    <a:latin typeface="Myriad Pro Light" panose="020B0403030403020204" pitchFamily="34" charset="0"/>
                  </a:rPr>
                  <a:t>As a network of over 22,000 schools and nearly 3.5 million families, PTA connects parents and caregivers, students and teachers at the local, state and national level. </a:t>
                </a:r>
              </a:p>
              <a:p>
                <a:pPr lvl="0"/>
                <a:endParaRPr lang="en-US" sz="1200" dirty="0">
                  <a:solidFill>
                    <a:schemeClr val="tx1"/>
                  </a:solidFill>
                  <a:latin typeface="Myriad Pro Light" panose="020B0403030403020204" pitchFamily="34" charset="0"/>
                </a:endParaRPr>
              </a:p>
              <a:p>
                <a:pPr marL="171450" lvl="0" indent="-171450">
                  <a:buFont typeface="Arial" panose="020B0604020202020204" pitchFamily="34" charset="0"/>
                  <a:buChar char="•"/>
                </a:pPr>
                <a:r>
                  <a:rPr lang="en-US" sz="1200" dirty="0">
                    <a:solidFill>
                      <a:schemeClr val="tx1"/>
                    </a:solidFill>
                    <a:latin typeface="Myriad Pro Light" panose="020B0403030403020204" pitchFamily="34" charset="0"/>
                  </a:rPr>
                  <a:t>PTA supports local needs and strengthens communities across the country – from Georgia where PTA sponsors vision clinics for low-income students and Detroit where a PTA runs after-school programs to California where a PTA created a buddy system between families with limited English proficiency and other bilingual families. </a:t>
                </a:r>
              </a:p>
              <a:p>
                <a:pPr lvl="0"/>
                <a:endParaRPr lang="en-US" sz="1200" dirty="0">
                  <a:solidFill>
                    <a:schemeClr val="tx1"/>
                  </a:solidFill>
                  <a:latin typeface="Myriad Pro Light" panose="020B0403030403020204" pitchFamily="34" charset="0"/>
                </a:endParaRPr>
              </a:p>
              <a:p>
                <a:pPr marL="171450" lvl="0" indent="-171450">
                  <a:buFont typeface="Arial" panose="020B0604020202020204" pitchFamily="34" charset="0"/>
                  <a:buChar char="•"/>
                </a:pPr>
                <a:r>
                  <a:rPr lang="en-US" sz="1200" dirty="0">
                    <a:solidFill>
                      <a:schemeClr val="tx1"/>
                    </a:solidFill>
                    <a:latin typeface="Myriad Pro Light" panose="020B0403030403020204" pitchFamily="34" charset="0"/>
                  </a:rPr>
                  <a:t>PTA established National Teacher Appreciation Week℠ over 30 years ago to bring together the entire school community to celebrate the outstanding contributions teachers make. </a:t>
                </a:r>
              </a:p>
              <a:p>
                <a:pPr lvl="0"/>
                <a:endParaRPr lang="en-US" sz="1200" dirty="0">
                  <a:solidFill>
                    <a:schemeClr val="tx1"/>
                  </a:solidFill>
                  <a:latin typeface="Myriad Pro Light" panose="020B0403030403020204" pitchFamily="34" charset="0"/>
                </a:endParaRPr>
              </a:p>
            </p:txBody>
          </p:sp>
        </p:grpSp>
        <p:sp>
          <p:nvSpPr>
            <p:cNvPr id="2" name="Rectangle 1">
              <a:extLst>
                <a:ext uri="{FF2B5EF4-FFF2-40B4-BE49-F238E27FC236}">
                  <a16:creationId xmlns:a16="http://schemas.microsoft.com/office/drawing/2014/main" id="{6D6CE16F-1459-4BB7-A667-F57EAED9735E}"/>
                </a:ext>
              </a:extLst>
            </p:cNvPr>
            <p:cNvSpPr/>
            <p:nvPr/>
          </p:nvSpPr>
          <p:spPr>
            <a:xfrm>
              <a:off x="73937" y="205246"/>
              <a:ext cx="12058191" cy="6744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3D69"/>
                  </a:solidFill>
                  <a:latin typeface="Myriad Pro black" panose="020B0903030403020204"/>
                </a:rPr>
                <a:t>PTA FOR YOUR CHILD</a:t>
              </a:r>
            </a:p>
          </p:txBody>
        </p:sp>
      </p:grpSp>
    </p:spTree>
    <p:extLst>
      <p:ext uri="{BB962C8B-B14F-4D97-AF65-F5344CB8AC3E}">
        <p14:creationId xmlns:p14="http://schemas.microsoft.com/office/powerpoint/2010/main" val="395440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6B00CF-5D22-466E-9DB3-68BE502EF4AA}"/>
              </a:ext>
            </a:extLst>
          </p:cNvPr>
          <p:cNvPicPr>
            <a:picLocks noChangeAspect="1"/>
          </p:cNvPicPr>
          <p:nvPr/>
        </p:nvPicPr>
        <p:blipFill>
          <a:blip r:embed="rId3"/>
          <a:stretch>
            <a:fillRect/>
          </a:stretch>
        </p:blipFill>
        <p:spPr>
          <a:xfrm>
            <a:off x="2906121" y="1134956"/>
            <a:ext cx="6379757" cy="4162791"/>
          </a:xfrm>
          <a:prstGeom prst="rect">
            <a:avLst/>
          </a:prstGeom>
        </p:spPr>
      </p:pic>
    </p:spTree>
    <p:extLst>
      <p:ext uri="{BB962C8B-B14F-4D97-AF65-F5344CB8AC3E}">
        <p14:creationId xmlns:p14="http://schemas.microsoft.com/office/powerpoint/2010/main" val="411584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469723"/>
            <a:ext cx="3751741"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Overarching</a:t>
            </a:r>
            <a:r>
              <a:rPr lang="en-US" sz="3500" b="0" cap="all" dirty="0">
                <a:solidFill>
                  <a:srgbClr val="CB6015"/>
                </a:solidFill>
                <a:latin typeface="+mj-lt"/>
              </a:rPr>
              <a:t>  </a:t>
            </a:r>
          </a:p>
          <a:p>
            <a:r>
              <a:rPr lang="en-US" sz="3500" cap="all" dirty="0">
                <a:solidFill>
                  <a:srgbClr val="003C71"/>
                </a:solidFill>
                <a:latin typeface="Myriad Pro Black"/>
              </a:rPr>
              <a:t>message</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3FBE6D5-9459-4F63-9489-675DEEBBE9E0}"/>
              </a:ext>
            </a:extLst>
          </p:cNvPr>
          <p:cNvSpPr/>
          <p:nvPr/>
        </p:nvSpPr>
        <p:spPr>
          <a:xfrm>
            <a:off x="4467823" y="4257988"/>
            <a:ext cx="3478966" cy="369332"/>
          </a:xfrm>
          <a:prstGeom prst="rect">
            <a:avLst/>
          </a:prstGeom>
        </p:spPr>
        <p:txBody>
          <a:bodyPr wrap="none">
            <a:spAutoFit/>
          </a:bodyPr>
          <a:lstStyle/>
          <a:p>
            <a:pPr algn="ctr"/>
            <a:r>
              <a:rPr lang="en-US" b="1" dirty="0">
                <a:solidFill>
                  <a:schemeClr val="bg1"/>
                </a:solidFill>
                <a:latin typeface="Avenir Next LT Pro" panose="020B0504020202020204" pitchFamily="34" charset="0"/>
              </a:rPr>
              <a:t>PROSPECTIVE PTA MEMBERS</a:t>
            </a:r>
            <a:endParaRPr lang="en-US" b="1" dirty="0">
              <a:solidFill>
                <a:schemeClr val="bg1"/>
              </a:solidFill>
            </a:endParaRPr>
          </a:p>
        </p:txBody>
      </p:sp>
      <p:sp>
        <p:nvSpPr>
          <p:cNvPr id="11" name="Content Placeholder 2">
            <a:extLst>
              <a:ext uri="{FF2B5EF4-FFF2-40B4-BE49-F238E27FC236}">
                <a16:creationId xmlns:a16="http://schemas.microsoft.com/office/drawing/2014/main" id="{1E2164AA-B315-44B0-A6A3-9ED518966BC6}"/>
              </a:ext>
            </a:extLst>
          </p:cNvPr>
          <p:cNvSpPr>
            <a:spLocks noGrp="1"/>
          </p:cNvSpPr>
          <p:nvPr>
            <p:ph sz="half" idx="1"/>
          </p:nvPr>
        </p:nvSpPr>
        <p:spPr>
          <a:xfrm>
            <a:off x="838200" y="1528522"/>
            <a:ext cx="10420349" cy="4351338"/>
          </a:xfrm>
        </p:spPr>
        <p:txBody>
          <a:bodyPr>
            <a:normAutofit fontScale="77500" lnSpcReduction="20000"/>
          </a:bodyPr>
          <a:lstStyle/>
          <a:p>
            <a:pPr marL="0" indent="0">
              <a:buNone/>
            </a:pPr>
            <a:r>
              <a:rPr lang="en-US" dirty="0">
                <a:solidFill>
                  <a:srgbClr val="003C71"/>
                </a:solidFill>
                <a:latin typeface="Myriad Pro" panose="020B0503030403020204" pitchFamily="34" charset="0"/>
              </a:rPr>
              <a:t>PTA to support your child’s potential.</a:t>
            </a:r>
          </a:p>
          <a:p>
            <a:pPr marL="0" indent="0">
              <a:buNone/>
            </a:pPr>
            <a:endParaRPr lang="en-US" dirty="0">
              <a:solidFill>
                <a:srgbClr val="003C71"/>
              </a:solidFill>
              <a:latin typeface="Myriad Pro" panose="020B0503030403020204" pitchFamily="34" charset="0"/>
            </a:endParaRPr>
          </a:p>
          <a:p>
            <a:pPr marL="0" indent="0">
              <a:buNone/>
            </a:pPr>
            <a:r>
              <a:rPr lang="en-US" dirty="0">
                <a:solidFill>
                  <a:srgbClr val="003C71"/>
                </a:solidFill>
                <a:latin typeface="Myriad Pro" panose="020B0503030403020204" pitchFamily="34" charset="0"/>
              </a:rPr>
              <a:t>PTA offers all parents and caregivers the opportunity to be engaged in their child’s potential. Being a member of PTA means that you are part of a powerful association and action plan that is focused on programs and initiatives that strengthen your child’s education and the family-school partnership. </a:t>
            </a:r>
          </a:p>
          <a:p>
            <a:pPr marL="0" indent="0">
              <a:buNone/>
            </a:pPr>
            <a:endParaRPr lang="en-US" dirty="0">
              <a:solidFill>
                <a:srgbClr val="003C71"/>
              </a:solidFill>
              <a:latin typeface="Myriad Pro" panose="020B0503030403020204" pitchFamily="34" charset="0"/>
            </a:endParaRPr>
          </a:p>
          <a:p>
            <a:pPr marL="0" indent="0">
              <a:buNone/>
            </a:pPr>
            <a:r>
              <a:rPr lang="en-US" dirty="0">
                <a:solidFill>
                  <a:srgbClr val="003C71"/>
                </a:solidFill>
                <a:latin typeface="Myriad Pro" panose="020B0503030403020204" pitchFamily="34" charset="0"/>
              </a:rPr>
              <a:t>However you PTA, it’s all an investment in your child. PTA to support your child’s teachers and curriculum. PTA to advocate on the issues impacting your child and affect change at the local, state and national levels. PTA to build a stronger, more diverse and inclusive school community. </a:t>
            </a:r>
          </a:p>
          <a:p>
            <a:pPr marL="0" indent="0">
              <a:buNone/>
            </a:pPr>
            <a:endParaRPr lang="en-US" dirty="0">
              <a:solidFill>
                <a:srgbClr val="003C71"/>
              </a:solidFill>
              <a:latin typeface="Myriad Pro" panose="020B0503030403020204" pitchFamily="34" charset="0"/>
            </a:endParaRPr>
          </a:p>
          <a:p>
            <a:pPr marL="0" indent="0">
              <a:buNone/>
            </a:pPr>
            <a:r>
              <a:rPr lang="en-US" dirty="0">
                <a:solidFill>
                  <a:srgbClr val="003C71"/>
                </a:solidFill>
                <a:latin typeface="Myriad Pro" panose="020B0503030403020204" pitchFamily="34" charset="0"/>
              </a:rPr>
              <a:t>There’s no wrong way to PTA and we invite every family to participate, because we an do more together than apart. How do you PTA?</a:t>
            </a:r>
          </a:p>
        </p:txBody>
      </p:sp>
      <p:sp>
        <p:nvSpPr>
          <p:cNvPr id="7" name="Rectangle 6">
            <a:extLst>
              <a:ext uri="{FF2B5EF4-FFF2-40B4-BE49-F238E27FC236}">
                <a16:creationId xmlns:a16="http://schemas.microsoft.com/office/drawing/2014/main" id="{CFF6B67F-D480-4360-899D-8BA2FA652EB3}"/>
              </a:ext>
            </a:extLst>
          </p:cNvPr>
          <p:cNvSpPr/>
          <p:nvPr/>
        </p:nvSpPr>
        <p:spPr>
          <a:xfrm>
            <a:off x="5671239" y="881345"/>
            <a:ext cx="5170932" cy="1095005"/>
          </a:xfrm>
          <a:prstGeom prst="rect">
            <a:avLst/>
          </a:prstGeom>
          <a:solidFill>
            <a:schemeClr val="bg1"/>
          </a:solidFill>
          <a:ln>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C71"/>
                </a:solidFill>
              </a:rPr>
              <a:t>YOUR CHILD’S</a:t>
            </a:r>
          </a:p>
        </p:txBody>
      </p:sp>
      <p:sp>
        <p:nvSpPr>
          <p:cNvPr id="18" name="Rectangle 17">
            <a:extLst>
              <a:ext uri="{FF2B5EF4-FFF2-40B4-BE49-F238E27FC236}">
                <a16:creationId xmlns:a16="http://schemas.microsoft.com/office/drawing/2014/main" id="{A9023FDA-0751-457D-BF3A-A1D5792280A5}"/>
              </a:ext>
            </a:extLst>
          </p:cNvPr>
          <p:cNvSpPr/>
          <p:nvPr/>
        </p:nvSpPr>
        <p:spPr>
          <a:xfrm>
            <a:off x="2924728" y="3328924"/>
            <a:ext cx="5170932" cy="1095005"/>
          </a:xfrm>
          <a:prstGeom prst="rect">
            <a:avLst/>
          </a:prstGeom>
          <a:solidFill>
            <a:schemeClr val="bg1"/>
          </a:solidFill>
          <a:ln>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C71"/>
                </a:solidFill>
              </a:rPr>
              <a:t>FOCUSED ON </a:t>
            </a:r>
          </a:p>
        </p:txBody>
      </p:sp>
      <p:sp>
        <p:nvSpPr>
          <p:cNvPr id="21" name="Rectangle 20">
            <a:extLst>
              <a:ext uri="{FF2B5EF4-FFF2-40B4-BE49-F238E27FC236}">
                <a16:creationId xmlns:a16="http://schemas.microsoft.com/office/drawing/2014/main" id="{9C0B5240-F012-478B-B9CB-021A592540A6}"/>
              </a:ext>
            </a:extLst>
          </p:cNvPr>
          <p:cNvSpPr/>
          <p:nvPr/>
        </p:nvSpPr>
        <p:spPr>
          <a:xfrm>
            <a:off x="3036276" y="3117026"/>
            <a:ext cx="6612011" cy="1754889"/>
          </a:xfrm>
          <a:prstGeom prst="rect">
            <a:avLst/>
          </a:prstGeom>
          <a:solidFill>
            <a:schemeClr val="bg1"/>
          </a:solidFill>
          <a:ln>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C71"/>
                </a:solidFill>
              </a:rPr>
              <a:t>NO WRONG WAY TO PTA</a:t>
            </a:r>
          </a:p>
        </p:txBody>
      </p:sp>
      <p:sp>
        <p:nvSpPr>
          <p:cNvPr id="22" name="Rectangle 21">
            <a:extLst>
              <a:ext uri="{FF2B5EF4-FFF2-40B4-BE49-F238E27FC236}">
                <a16:creationId xmlns:a16="http://schemas.microsoft.com/office/drawing/2014/main" id="{BC6E13BB-723E-4BE9-A43D-C8FFC7A69043}"/>
              </a:ext>
            </a:extLst>
          </p:cNvPr>
          <p:cNvSpPr/>
          <p:nvPr/>
        </p:nvSpPr>
        <p:spPr>
          <a:xfrm>
            <a:off x="3775121" y="3512803"/>
            <a:ext cx="5170932" cy="1325813"/>
          </a:xfrm>
          <a:prstGeom prst="rect">
            <a:avLst/>
          </a:prstGeom>
          <a:solidFill>
            <a:schemeClr val="bg1"/>
          </a:solidFill>
          <a:ln>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C71"/>
                </a:solidFill>
              </a:rPr>
              <a:t>HOW DO YOU PTA?</a:t>
            </a:r>
          </a:p>
        </p:txBody>
      </p:sp>
      <p:cxnSp>
        <p:nvCxnSpPr>
          <p:cNvPr id="9" name="Straight Connector 8">
            <a:extLst>
              <a:ext uri="{FF2B5EF4-FFF2-40B4-BE49-F238E27FC236}">
                <a16:creationId xmlns:a16="http://schemas.microsoft.com/office/drawing/2014/main" id="{96E70FB8-F235-4DC5-A833-33EBA620D626}"/>
              </a:ext>
            </a:extLst>
          </p:cNvPr>
          <p:cNvCxnSpPr/>
          <p:nvPr/>
        </p:nvCxnSpPr>
        <p:spPr>
          <a:xfrm>
            <a:off x="2722458" y="1787154"/>
            <a:ext cx="1240863"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D487EC-163A-4DDF-8451-F395CBA37C01}"/>
              </a:ext>
            </a:extLst>
          </p:cNvPr>
          <p:cNvCxnSpPr>
            <a:cxnSpLocks/>
          </p:cNvCxnSpPr>
          <p:nvPr/>
        </p:nvCxnSpPr>
        <p:spPr>
          <a:xfrm>
            <a:off x="3018063" y="2987254"/>
            <a:ext cx="1395304"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440235-8A2D-42DC-A427-C16E507AE990}"/>
              </a:ext>
            </a:extLst>
          </p:cNvPr>
          <p:cNvCxnSpPr>
            <a:cxnSpLocks/>
          </p:cNvCxnSpPr>
          <p:nvPr/>
        </p:nvCxnSpPr>
        <p:spPr>
          <a:xfrm>
            <a:off x="972658" y="3947251"/>
            <a:ext cx="1999142"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A211FD-314D-4970-9E5D-F76ACB886818}"/>
              </a:ext>
            </a:extLst>
          </p:cNvPr>
          <p:cNvCxnSpPr>
            <a:cxnSpLocks/>
          </p:cNvCxnSpPr>
          <p:nvPr/>
        </p:nvCxnSpPr>
        <p:spPr>
          <a:xfrm>
            <a:off x="7859757" y="4442654"/>
            <a:ext cx="2982414"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4EC53D9-0216-4375-B27C-E19F448D97B2}"/>
              </a:ext>
            </a:extLst>
          </p:cNvPr>
          <p:cNvCxnSpPr>
            <a:cxnSpLocks/>
          </p:cNvCxnSpPr>
          <p:nvPr/>
        </p:nvCxnSpPr>
        <p:spPr>
          <a:xfrm>
            <a:off x="898234" y="4708928"/>
            <a:ext cx="3374300"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EC524A7-BFCB-4D03-9110-522DF44DCF80}"/>
              </a:ext>
            </a:extLst>
          </p:cNvPr>
          <p:cNvCxnSpPr>
            <a:cxnSpLocks/>
          </p:cNvCxnSpPr>
          <p:nvPr/>
        </p:nvCxnSpPr>
        <p:spPr>
          <a:xfrm>
            <a:off x="919845" y="5378860"/>
            <a:ext cx="3352689"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1B71B9-CA0F-4D4A-848C-0C0AE02F3C3C}"/>
              </a:ext>
            </a:extLst>
          </p:cNvPr>
          <p:cNvCxnSpPr>
            <a:cxnSpLocks/>
          </p:cNvCxnSpPr>
          <p:nvPr/>
        </p:nvCxnSpPr>
        <p:spPr>
          <a:xfrm>
            <a:off x="4000392" y="5634536"/>
            <a:ext cx="1927201"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B36A189-246B-4229-BDBE-A95EA289161F}"/>
              </a:ext>
            </a:extLst>
          </p:cNvPr>
          <p:cNvSpPr/>
          <p:nvPr/>
        </p:nvSpPr>
        <p:spPr>
          <a:xfrm>
            <a:off x="2850923" y="2355386"/>
            <a:ext cx="6063724" cy="1095005"/>
          </a:xfrm>
          <a:prstGeom prst="rect">
            <a:avLst/>
          </a:prstGeom>
          <a:solidFill>
            <a:schemeClr val="bg1"/>
          </a:solidFill>
          <a:ln>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C71"/>
                </a:solidFill>
              </a:rPr>
              <a:t>HOWEVER YOU PTA</a:t>
            </a:r>
          </a:p>
        </p:txBody>
      </p:sp>
      <p:sp>
        <p:nvSpPr>
          <p:cNvPr id="39" name="Rectangle 38">
            <a:extLst>
              <a:ext uri="{FF2B5EF4-FFF2-40B4-BE49-F238E27FC236}">
                <a16:creationId xmlns:a16="http://schemas.microsoft.com/office/drawing/2014/main" id="{FC7C5A0A-D05E-4115-B59D-A3C897F786A3}"/>
              </a:ext>
            </a:extLst>
          </p:cNvPr>
          <p:cNvSpPr/>
          <p:nvPr/>
        </p:nvSpPr>
        <p:spPr>
          <a:xfrm>
            <a:off x="1972229" y="1511253"/>
            <a:ext cx="9051978" cy="1748078"/>
          </a:xfrm>
          <a:prstGeom prst="rect">
            <a:avLst/>
          </a:prstGeom>
          <a:solidFill>
            <a:schemeClr val="bg1"/>
          </a:solidFill>
          <a:ln>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C71"/>
                </a:solidFill>
              </a:rPr>
              <a:t>STRONGER, DIVERSE COMMUNITY </a:t>
            </a:r>
          </a:p>
        </p:txBody>
      </p:sp>
      <p:sp>
        <p:nvSpPr>
          <p:cNvPr id="45" name="Rectangle 44">
            <a:extLst>
              <a:ext uri="{FF2B5EF4-FFF2-40B4-BE49-F238E27FC236}">
                <a16:creationId xmlns:a16="http://schemas.microsoft.com/office/drawing/2014/main" id="{B2EEB3B2-6967-44C6-A7E2-147C2447A7DF}"/>
              </a:ext>
            </a:extLst>
          </p:cNvPr>
          <p:cNvSpPr/>
          <p:nvPr/>
        </p:nvSpPr>
        <p:spPr>
          <a:xfrm>
            <a:off x="5274291" y="1109976"/>
            <a:ext cx="5170932" cy="1095005"/>
          </a:xfrm>
          <a:prstGeom prst="rect">
            <a:avLst/>
          </a:prstGeom>
          <a:solidFill>
            <a:schemeClr val="bg1"/>
          </a:solidFill>
          <a:ln>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C71"/>
                </a:solidFill>
              </a:rPr>
              <a:t>ALL PARENTS</a:t>
            </a:r>
          </a:p>
        </p:txBody>
      </p:sp>
      <p:cxnSp>
        <p:nvCxnSpPr>
          <p:cNvPr id="47" name="Straight Connector 46">
            <a:extLst>
              <a:ext uri="{FF2B5EF4-FFF2-40B4-BE49-F238E27FC236}">
                <a16:creationId xmlns:a16="http://schemas.microsoft.com/office/drawing/2014/main" id="{0556A255-4E68-4B27-8E8F-CDB13DF4312B}"/>
              </a:ext>
            </a:extLst>
          </p:cNvPr>
          <p:cNvCxnSpPr/>
          <p:nvPr/>
        </p:nvCxnSpPr>
        <p:spPr>
          <a:xfrm>
            <a:off x="2140126" y="2507966"/>
            <a:ext cx="1240863"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07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2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8" grpId="0" animBg="1"/>
      <p:bldP spid="18" grpId="1" animBg="1"/>
      <p:bldP spid="21" grpId="0" animBg="1"/>
      <p:bldP spid="21" grpId="1" animBg="1"/>
      <p:bldP spid="22" grpId="0" animBg="1"/>
      <p:bldP spid="22" grpId="1" animBg="1"/>
      <p:bldP spid="38" grpId="0" animBg="1"/>
      <p:bldP spid="38" grpId="1" animBg="1"/>
      <p:bldP spid="39" grpId="0" animBg="1"/>
      <p:bldP spid="39" grpId="1" animBg="1"/>
      <p:bldP spid="45" grpId="0" animBg="1"/>
      <p:bldP spid="4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469723"/>
            <a:ext cx="3751741"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elevator  </a:t>
            </a:r>
          </a:p>
          <a:p>
            <a:r>
              <a:rPr lang="en-US" sz="3500" cap="all" dirty="0">
                <a:solidFill>
                  <a:srgbClr val="003C71"/>
                </a:solidFill>
                <a:latin typeface="Myriad Pro Black"/>
              </a:rPr>
              <a:t>speech</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3FBE6D5-9459-4F63-9489-675DEEBBE9E0}"/>
              </a:ext>
            </a:extLst>
          </p:cNvPr>
          <p:cNvSpPr/>
          <p:nvPr/>
        </p:nvSpPr>
        <p:spPr>
          <a:xfrm>
            <a:off x="4467823" y="4257988"/>
            <a:ext cx="3478966" cy="369332"/>
          </a:xfrm>
          <a:prstGeom prst="rect">
            <a:avLst/>
          </a:prstGeom>
        </p:spPr>
        <p:txBody>
          <a:bodyPr wrap="none">
            <a:spAutoFit/>
          </a:bodyPr>
          <a:lstStyle/>
          <a:p>
            <a:pPr algn="ctr"/>
            <a:r>
              <a:rPr lang="en-US" b="1" dirty="0">
                <a:solidFill>
                  <a:schemeClr val="bg1"/>
                </a:solidFill>
                <a:latin typeface="Avenir Next LT Pro" panose="020B0504020202020204" pitchFamily="34" charset="0"/>
              </a:rPr>
              <a:t>PROSPECTIVE PTA MEMBERS</a:t>
            </a:r>
            <a:endParaRPr lang="en-US" b="1" dirty="0">
              <a:solidFill>
                <a:schemeClr val="bg1"/>
              </a:solidFill>
            </a:endParaRPr>
          </a:p>
        </p:txBody>
      </p:sp>
      <p:sp>
        <p:nvSpPr>
          <p:cNvPr id="8" name="Content Placeholder 2">
            <a:extLst>
              <a:ext uri="{FF2B5EF4-FFF2-40B4-BE49-F238E27FC236}">
                <a16:creationId xmlns:a16="http://schemas.microsoft.com/office/drawing/2014/main" id="{5B13D4C1-BF3D-4AB7-ADBA-186674352BCB}"/>
              </a:ext>
            </a:extLst>
          </p:cNvPr>
          <p:cNvSpPr>
            <a:spLocks noGrp="1"/>
          </p:cNvSpPr>
          <p:nvPr>
            <p:ph sz="half" idx="1"/>
          </p:nvPr>
        </p:nvSpPr>
        <p:spPr>
          <a:xfrm>
            <a:off x="838200" y="1528522"/>
            <a:ext cx="10420349" cy="4351338"/>
          </a:xfrm>
        </p:spPr>
        <p:txBody>
          <a:bodyPr>
            <a:normAutofit lnSpcReduction="10000"/>
          </a:bodyPr>
          <a:lstStyle/>
          <a:p>
            <a:pPr marL="0" indent="0">
              <a:buNone/>
            </a:pPr>
            <a:r>
              <a:rPr lang="en-US" dirty="0">
                <a:latin typeface="Myriad Pro" panose="020B0503030403020204" pitchFamily="34" charset="0"/>
              </a:rPr>
              <a:t>PTA membership and dues support your child by funding essential educational and curriculum needs; advocating on behalf of children and educators at the local, state and national levels; and building an inclusive school community for all families. </a:t>
            </a:r>
          </a:p>
          <a:p>
            <a:pPr marL="0" indent="0">
              <a:buNone/>
            </a:pPr>
            <a:endParaRPr lang="en-US" dirty="0">
              <a:latin typeface="Myriad Pro" panose="020B0503030403020204" pitchFamily="34" charset="0"/>
            </a:endParaRPr>
          </a:p>
          <a:p>
            <a:pPr marL="0" indent="0">
              <a:buNone/>
            </a:pPr>
            <a:r>
              <a:rPr lang="en-US" dirty="0">
                <a:latin typeface="Myriad Pro" panose="020B0503030403020204" pitchFamily="34" charset="0"/>
              </a:rPr>
              <a:t>I invite you to join PTA for your child because increasing our membership, by even one, makes it possible to provide important educational resources, speak up on important issues and create a stronger school community. There is no wrong or right way to be involved </a:t>
            </a:r>
            <a:r>
              <a:rPr lang="en-US" i="1" dirty="0"/>
              <a:t>— </a:t>
            </a:r>
            <a:r>
              <a:rPr lang="en-US" dirty="0">
                <a:latin typeface="Myriad Pro" panose="020B0503030403020204" pitchFamily="34" charset="0"/>
              </a:rPr>
              <a:t>anything you can give, whether it’s time or money, will support your child’s potential. </a:t>
            </a:r>
          </a:p>
        </p:txBody>
      </p:sp>
      <p:cxnSp>
        <p:nvCxnSpPr>
          <p:cNvPr id="6" name="Straight Connector 5">
            <a:extLst>
              <a:ext uri="{FF2B5EF4-FFF2-40B4-BE49-F238E27FC236}">
                <a16:creationId xmlns:a16="http://schemas.microsoft.com/office/drawing/2014/main" id="{9B9DD4C8-6340-42A3-B612-289D01CF56D9}"/>
              </a:ext>
            </a:extLst>
          </p:cNvPr>
          <p:cNvCxnSpPr>
            <a:cxnSpLocks/>
          </p:cNvCxnSpPr>
          <p:nvPr/>
        </p:nvCxnSpPr>
        <p:spPr>
          <a:xfrm>
            <a:off x="4947720" y="1898565"/>
            <a:ext cx="3374300"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B355AB-D1B3-4BD0-AA6D-3A7EFD702214}"/>
              </a:ext>
            </a:extLst>
          </p:cNvPr>
          <p:cNvCxnSpPr>
            <a:cxnSpLocks/>
          </p:cNvCxnSpPr>
          <p:nvPr/>
        </p:nvCxnSpPr>
        <p:spPr>
          <a:xfrm>
            <a:off x="838200" y="2234108"/>
            <a:ext cx="5219700"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90DAA0-5AAA-4FC3-A6AD-4BFD3420962A}"/>
              </a:ext>
            </a:extLst>
          </p:cNvPr>
          <p:cNvCxnSpPr>
            <a:cxnSpLocks/>
          </p:cNvCxnSpPr>
          <p:nvPr/>
        </p:nvCxnSpPr>
        <p:spPr>
          <a:xfrm>
            <a:off x="6096000" y="2209169"/>
            <a:ext cx="4963064"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A8260E-380D-4092-8197-96B1E790167C}"/>
              </a:ext>
            </a:extLst>
          </p:cNvPr>
          <p:cNvCxnSpPr>
            <a:cxnSpLocks/>
          </p:cNvCxnSpPr>
          <p:nvPr/>
        </p:nvCxnSpPr>
        <p:spPr>
          <a:xfrm>
            <a:off x="964492" y="2952565"/>
            <a:ext cx="6233686"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C47AA0-C5C5-4738-B11D-F3CEC38B0857}"/>
              </a:ext>
            </a:extLst>
          </p:cNvPr>
          <p:cNvCxnSpPr>
            <a:cxnSpLocks/>
          </p:cNvCxnSpPr>
          <p:nvPr/>
        </p:nvCxnSpPr>
        <p:spPr>
          <a:xfrm>
            <a:off x="934555" y="3874387"/>
            <a:ext cx="3374300"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C1FD68-1EA9-4530-8AAB-6C2F135BA7C5}"/>
              </a:ext>
            </a:extLst>
          </p:cNvPr>
          <p:cNvCxnSpPr>
            <a:cxnSpLocks/>
          </p:cNvCxnSpPr>
          <p:nvPr/>
        </p:nvCxnSpPr>
        <p:spPr>
          <a:xfrm>
            <a:off x="4938516" y="4226865"/>
            <a:ext cx="2612409"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E46128-9FB2-454F-963F-C710C627AC12}"/>
              </a:ext>
            </a:extLst>
          </p:cNvPr>
          <p:cNvCxnSpPr>
            <a:cxnSpLocks/>
          </p:cNvCxnSpPr>
          <p:nvPr/>
        </p:nvCxnSpPr>
        <p:spPr>
          <a:xfrm>
            <a:off x="5184038" y="4847321"/>
            <a:ext cx="5339280"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ACBDE3-08AF-4B0D-8250-7A7854499858}"/>
              </a:ext>
            </a:extLst>
          </p:cNvPr>
          <p:cNvCxnSpPr>
            <a:cxnSpLocks/>
          </p:cNvCxnSpPr>
          <p:nvPr/>
        </p:nvCxnSpPr>
        <p:spPr>
          <a:xfrm>
            <a:off x="934555" y="5214866"/>
            <a:ext cx="1269801"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1986AC-35D4-4C22-9A40-17FC2883E3B0}"/>
              </a:ext>
            </a:extLst>
          </p:cNvPr>
          <p:cNvCxnSpPr>
            <a:cxnSpLocks/>
          </p:cNvCxnSpPr>
          <p:nvPr/>
        </p:nvCxnSpPr>
        <p:spPr>
          <a:xfrm>
            <a:off x="934555" y="5562616"/>
            <a:ext cx="4437545" cy="0"/>
          </a:xfrm>
          <a:prstGeom prst="line">
            <a:avLst/>
          </a:prstGeom>
          <a:ln w="50800">
            <a:solidFill>
              <a:srgbClr val="CB33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5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469723"/>
            <a:ext cx="5363372"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Supporting themes &amp;  </a:t>
            </a:r>
          </a:p>
          <a:p>
            <a:r>
              <a:rPr lang="en-US" sz="3500" cap="all" dirty="0">
                <a:solidFill>
                  <a:srgbClr val="003C71"/>
                </a:solidFill>
                <a:latin typeface="Myriad Pro Black"/>
              </a:rPr>
              <a:t>Proof points</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3FBE6D5-9459-4F63-9489-675DEEBBE9E0}"/>
              </a:ext>
            </a:extLst>
          </p:cNvPr>
          <p:cNvSpPr/>
          <p:nvPr/>
        </p:nvSpPr>
        <p:spPr>
          <a:xfrm>
            <a:off x="4467823" y="4257988"/>
            <a:ext cx="3478966" cy="369332"/>
          </a:xfrm>
          <a:prstGeom prst="rect">
            <a:avLst/>
          </a:prstGeom>
        </p:spPr>
        <p:txBody>
          <a:bodyPr wrap="none">
            <a:spAutoFit/>
          </a:bodyPr>
          <a:lstStyle/>
          <a:p>
            <a:pPr algn="ctr"/>
            <a:r>
              <a:rPr lang="en-US" b="1" dirty="0">
                <a:solidFill>
                  <a:schemeClr val="bg1"/>
                </a:solidFill>
                <a:latin typeface="Avenir Next LT Pro" panose="020B0504020202020204" pitchFamily="34" charset="0"/>
              </a:rPr>
              <a:t>PROSPECTIVE PTA MEMBERS</a:t>
            </a:r>
            <a:endParaRPr lang="en-US" b="1" dirty="0">
              <a:solidFill>
                <a:schemeClr val="bg1"/>
              </a:solidFill>
            </a:endParaRPr>
          </a:p>
        </p:txBody>
      </p:sp>
      <p:sp>
        <p:nvSpPr>
          <p:cNvPr id="9" name="Rectangle 8">
            <a:extLst>
              <a:ext uri="{FF2B5EF4-FFF2-40B4-BE49-F238E27FC236}">
                <a16:creationId xmlns:a16="http://schemas.microsoft.com/office/drawing/2014/main" id="{5BDD7E2A-DD5A-4AA4-8F3E-130A9FB5ADD5}"/>
              </a:ext>
            </a:extLst>
          </p:cNvPr>
          <p:cNvSpPr/>
          <p:nvPr/>
        </p:nvSpPr>
        <p:spPr>
          <a:xfrm>
            <a:off x="1235749" y="1664970"/>
            <a:ext cx="2659975" cy="4297680"/>
          </a:xfrm>
          <a:prstGeom prst="rect">
            <a:avLst/>
          </a:prstGeom>
          <a:solidFill>
            <a:schemeClr val="bg1"/>
          </a:solidFill>
          <a:ln w="5715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C71"/>
                </a:solidFill>
                <a:latin typeface="Myriad Pro Black"/>
              </a:rPr>
              <a:t>EDUCATION</a:t>
            </a:r>
            <a:endParaRPr lang="en-US" sz="2800" dirty="0">
              <a:solidFill>
                <a:srgbClr val="003C71"/>
              </a:solidFill>
              <a:latin typeface="Myriad Pro Black"/>
            </a:endParaRPr>
          </a:p>
          <a:p>
            <a:pPr algn="ctr"/>
            <a:endParaRPr lang="en-US" b="1" dirty="0">
              <a:solidFill>
                <a:srgbClr val="003C71"/>
              </a:solidFill>
            </a:endParaRPr>
          </a:p>
          <a:p>
            <a:pPr algn="ctr"/>
            <a:r>
              <a:rPr lang="en-US" sz="2000" dirty="0">
                <a:solidFill>
                  <a:srgbClr val="003C71"/>
                </a:solidFill>
                <a:latin typeface="Myriad Pro" panose="020B0503030403020204" pitchFamily="34" charset="0"/>
              </a:rPr>
              <a:t>How does PTA support students, teachers and curriculum needs?</a:t>
            </a:r>
          </a:p>
          <a:p>
            <a:pPr algn="ctr"/>
            <a:endParaRPr lang="en-US" sz="2000" dirty="0">
              <a:solidFill>
                <a:srgbClr val="003C71"/>
              </a:solidFill>
              <a:latin typeface="Myriad Pro" panose="020B0503030403020204" pitchFamily="34" charset="0"/>
            </a:endParaRPr>
          </a:p>
        </p:txBody>
      </p:sp>
      <p:sp>
        <p:nvSpPr>
          <p:cNvPr id="11" name="Rectangle 10">
            <a:extLst>
              <a:ext uri="{FF2B5EF4-FFF2-40B4-BE49-F238E27FC236}">
                <a16:creationId xmlns:a16="http://schemas.microsoft.com/office/drawing/2014/main" id="{F2AE922D-8875-402D-B42E-76AE6F717EC8}"/>
              </a:ext>
            </a:extLst>
          </p:cNvPr>
          <p:cNvSpPr/>
          <p:nvPr/>
        </p:nvSpPr>
        <p:spPr>
          <a:xfrm>
            <a:off x="5134103" y="1676400"/>
            <a:ext cx="2659975" cy="4297680"/>
          </a:xfrm>
          <a:prstGeom prst="rect">
            <a:avLst/>
          </a:prstGeom>
          <a:solidFill>
            <a:schemeClr val="bg1"/>
          </a:solidFill>
          <a:ln w="57150">
            <a:solidFill>
              <a:srgbClr val="007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C71"/>
                </a:solidFill>
                <a:latin typeface="Myriad Pro Black"/>
              </a:rPr>
              <a:t>ADVOCACY</a:t>
            </a:r>
          </a:p>
          <a:p>
            <a:pPr algn="ctr"/>
            <a:endParaRPr lang="en-US" b="1" dirty="0">
              <a:solidFill>
                <a:srgbClr val="003C71"/>
              </a:solidFill>
            </a:endParaRPr>
          </a:p>
          <a:p>
            <a:pPr algn="ctr"/>
            <a:r>
              <a:rPr lang="en-US" sz="2000" dirty="0">
                <a:solidFill>
                  <a:srgbClr val="003C71"/>
                </a:solidFill>
                <a:latin typeface="Myriad Pro" panose="020B0503030403020204" pitchFamily="34" charset="0"/>
              </a:rPr>
              <a:t>How does PTA advocate on behalf of children at your school at the local, state and national levels?</a:t>
            </a:r>
          </a:p>
        </p:txBody>
      </p:sp>
      <p:sp>
        <p:nvSpPr>
          <p:cNvPr id="13" name="Rectangle 12">
            <a:extLst>
              <a:ext uri="{FF2B5EF4-FFF2-40B4-BE49-F238E27FC236}">
                <a16:creationId xmlns:a16="http://schemas.microsoft.com/office/drawing/2014/main" id="{E7CA98DC-56D6-43A1-8A40-E2AC5CC035D6}"/>
              </a:ext>
            </a:extLst>
          </p:cNvPr>
          <p:cNvSpPr/>
          <p:nvPr/>
        </p:nvSpPr>
        <p:spPr>
          <a:xfrm>
            <a:off x="9032457" y="1664970"/>
            <a:ext cx="2659975" cy="4297680"/>
          </a:xfrm>
          <a:prstGeom prst="rect">
            <a:avLst/>
          </a:prstGeom>
          <a:solidFill>
            <a:schemeClr val="bg1"/>
          </a:solidFill>
          <a:ln w="57150">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3C71"/>
              </a:solidFill>
            </a:endParaRPr>
          </a:p>
          <a:p>
            <a:pPr algn="ctr"/>
            <a:r>
              <a:rPr lang="en-US" sz="2800" b="1" dirty="0">
                <a:solidFill>
                  <a:srgbClr val="003C71"/>
                </a:solidFill>
                <a:latin typeface="Myriad Pro Black"/>
              </a:rPr>
              <a:t>COMMUNITY</a:t>
            </a:r>
            <a:endParaRPr lang="en-US" sz="2800" dirty="0">
              <a:solidFill>
                <a:srgbClr val="003C71"/>
              </a:solidFill>
              <a:latin typeface="Myriad Pro Black"/>
            </a:endParaRPr>
          </a:p>
          <a:p>
            <a:pPr algn="ctr"/>
            <a:endParaRPr lang="en-US" b="1" dirty="0">
              <a:solidFill>
                <a:srgbClr val="003C71"/>
              </a:solidFill>
            </a:endParaRPr>
          </a:p>
          <a:p>
            <a:pPr algn="ctr"/>
            <a:r>
              <a:rPr lang="en-US" sz="2000" dirty="0">
                <a:solidFill>
                  <a:srgbClr val="003C71"/>
                </a:solidFill>
                <a:latin typeface="Myriad Pro" panose="020B0503030403020204" pitchFamily="34" charset="0"/>
              </a:rPr>
              <a:t>How is PTA a welcoming, inclusive community, committed to strengthening the connection of all families?</a:t>
            </a:r>
          </a:p>
        </p:txBody>
      </p:sp>
    </p:spTree>
    <p:extLst>
      <p:ext uri="{BB962C8B-B14F-4D97-AF65-F5344CB8AC3E}">
        <p14:creationId xmlns:p14="http://schemas.microsoft.com/office/powerpoint/2010/main" val="3973898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BBB796-2CAB-476C-9A1C-917FE0F87DC4}"/>
              </a:ext>
            </a:extLst>
          </p:cNvPr>
          <p:cNvGrpSpPr/>
          <p:nvPr/>
        </p:nvGrpSpPr>
        <p:grpSpPr>
          <a:xfrm>
            <a:off x="0" y="554166"/>
            <a:ext cx="7143749" cy="1577960"/>
            <a:chOff x="1535203" y="4364063"/>
            <a:chExt cx="9508928" cy="1677643"/>
          </a:xfrm>
        </p:grpSpPr>
        <p:sp>
          <p:nvSpPr>
            <p:cNvPr id="3" name="Rectangle 2">
              <a:extLst>
                <a:ext uri="{FF2B5EF4-FFF2-40B4-BE49-F238E27FC236}">
                  <a16:creationId xmlns:a16="http://schemas.microsoft.com/office/drawing/2014/main" id="{E40802D1-69EA-4009-B9E6-C8E0F4206230}"/>
                </a:ext>
              </a:extLst>
            </p:cNvPr>
            <p:cNvSpPr/>
            <p:nvPr/>
          </p:nvSpPr>
          <p:spPr>
            <a:xfrm>
              <a:off x="1535203" y="4364063"/>
              <a:ext cx="9508928" cy="1213381"/>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A596477-236F-46D9-A89B-D7C91DB5A17E}"/>
                </a:ext>
              </a:extLst>
            </p:cNvPr>
            <p:cNvSpPr/>
            <p:nvPr/>
          </p:nvSpPr>
          <p:spPr>
            <a:xfrm>
              <a:off x="1621134" y="4438331"/>
              <a:ext cx="9217214" cy="1603375"/>
            </a:xfrm>
            <a:prstGeom prst="rect">
              <a:avLst/>
            </a:prstGeom>
          </p:spPr>
          <p:txBody>
            <a:bodyPr wrap="square">
              <a:spAutoFit/>
            </a:bodyPr>
            <a:lstStyle/>
            <a:p>
              <a:r>
                <a:rPr lang="en-US" sz="2800" b="1" dirty="0">
                  <a:solidFill>
                    <a:schemeClr val="bg1"/>
                  </a:solidFill>
                  <a:latin typeface="Myriad Pro Black"/>
                </a:rPr>
                <a:t>EDUCATION</a:t>
              </a:r>
            </a:p>
            <a:p>
              <a:r>
                <a:rPr lang="en-US" sz="2800" i="1" dirty="0">
                  <a:solidFill>
                    <a:schemeClr val="bg1"/>
                  </a:solidFill>
                  <a:latin typeface="Myriad Pro Light" panose="020B0603030403020204" pitchFamily="34" charset="0"/>
                </a:rPr>
                <a:t>Support Critical Academic Needs</a:t>
              </a:r>
            </a:p>
            <a:p>
              <a:endParaRPr lang="en-US" i="1" dirty="0">
                <a:solidFill>
                  <a:schemeClr val="bg1"/>
                </a:solidFill>
                <a:latin typeface="Avenir Next LT Pro" panose="020B0504020202020204" pitchFamily="34" charset="0"/>
              </a:endParaRPr>
            </a:p>
            <a:p>
              <a:endParaRPr lang="en-US" dirty="0">
                <a:solidFill>
                  <a:schemeClr val="bg1"/>
                </a:solidFill>
                <a:latin typeface="Avenir Next LT Pro" panose="020B0504020202020204" pitchFamily="34" charset="0"/>
              </a:endParaRPr>
            </a:p>
          </p:txBody>
        </p:sp>
      </p:grpSp>
      <p:sp>
        <p:nvSpPr>
          <p:cNvPr id="5" name="Rectangle 4">
            <a:extLst>
              <a:ext uri="{FF2B5EF4-FFF2-40B4-BE49-F238E27FC236}">
                <a16:creationId xmlns:a16="http://schemas.microsoft.com/office/drawing/2014/main" id="{5D62F3F2-6472-445D-8224-9ACEBE54E3B4}"/>
              </a:ext>
            </a:extLst>
          </p:cNvPr>
          <p:cNvSpPr/>
          <p:nvPr/>
        </p:nvSpPr>
        <p:spPr>
          <a:xfrm>
            <a:off x="981075" y="2569706"/>
            <a:ext cx="10229850" cy="2800767"/>
          </a:xfrm>
          <a:prstGeom prst="rect">
            <a:avLst/>
          </a:prstGeom>
        </p:spPr>
        <p:txBody>
          <a:bodyPr wrap="square">
            <a:spAutoFit/>
          </a:bodyPr>
          <a:lstStyle/>
          <a:p>
            <a:pPr algn="ctr"/>
            <a:r>
              <a:rPr lang="en-US" sz="4400" dirty="0">
                <a:solidFill>
                  <a:srgbClr val="003C71"/>
                </a:solidFill>
                <a:latin typeface="Myriad Pro Light" panose="020B0603030403020204" pitchFamily="34" charset="0"/>
              </a:rPr>
              <a:t>PTA to fund essential school resources and curriculum needs, including investments in technology, the arts and science programming</a:t>
            </a:r>
            <a:r>
              <a:rPr lang="en-US" sz="2400" dirty="0">
                <a:solidFill>
                  <a:srgbClr val="003C71"/>
                </a:solidFill>
                <a:latin typeface="Myriad Pro Light" panose="020B0603030403020204" pitchFamily="34" charset="0"/>
              </a:rPr>
              <a:t>. </a:t>
            </a:r>
          </a:p>
        </p:txBody>
      </p:sp>
    </p:spTree>
    <p:extLst>
      <p:ext uri="{BB962C8B-B14F-4D97-AF65-F5344CB8AC3E}">
        <p14:creationId xmlns:p14="http://schemas.microsoft.com/office/powerpoint/2010/main" val="2427856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4FE41-6D9F-446D-A3F2-7E086606EC48}"/>
              </a:ext>
            </a:extLst>
          </p:cNvPr>
          <p:cNvSpPr/>
          <p:nvPr/>
        </p:nvSpPr>
        <p:spPr>
          <a:xfrm>
            <a:off x="1162050" y="2009016"/>
            <a:ext cx="9201150" cy="1115184"/>
          </a:xfrm>
          <a:prstGeom prst="rect">
            <a:avLst/>
          </a:prstGeom>
          <a:no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C71"/>
                </a:solidFill>
                <a:latin typeface="Myriad Pro Light" panose="020B0603030403020204" pitchFamily="34" charset="0"/>
              </a:rPr>
              <a:t>PTA offers STEM-based learning resources for families through the STEM + Families® program, which includes the STEM @ Home activities, Math Nights with Mathnasium and Science Festivals.</a:t>
            </a:r>
            <a:endParaRPr lang="en-US" sz="2000" dirty="0">
              <a:latin typeface="Myriad Pro Light" panose="020B0603030403020204" pitchFamily="34" charset="0"/>
            </a:endParaRPr>
          </a:p>
        </p:txBody>
      </p:sp>
      <p:sp>
        <p:nvSpPr>
          <p:cNvPr id="13" name="Rectangle 12">
            <a:extLst>
              <a:ext uri="{FF2B5EF4-FFF2-40B4-BE49-F238E27FC236}">
                <a16:creationId xmlns:a16="http://schemas.microsoft.com/office/drawing/2014/main" id="{FB257297-412C-41BB-AF21-A366731426A7}"/>
              </a:ext>
            </a:extLst>
          </p:cNvPr>
          <p:cNvSpPr/>
          <p:nvPr/>
        </p:nvSpPr>
        <p:spPr>
          <a:xfrm>
            <a:off x="2000250" y="3481562"/>
            <a:ext cx="9201150" cy="1115184"/>
          </a:xfrm>
          <a:prstGeom prst="rect">
            <a:avLst/>
          </a:prstGeom>
          <a:no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C71"/>
                </a:solidFill>
                <a:latin typeface="Myriad Pro Light" panose="020B0603030403020204" pitchFamily="34" charset="0"/>
              </a:rPr>
              <a:t>PTA provides schools access to experts, resources, trainings and dozens of nationally-recognized educational enrichment programs, including the Family Reading Experience in partnership with Reading is Fundamental. </a:t>
            </a:r>
          </a:p>
        </p:txBody>
      </p:sp>
      <p:sp>
        <p:nvSpPr>
          <p:cNvPr id="14" name="Rectangle 13">
            <a:extLst>
              <a:ext uri="{FF2B5EF4-FFF2-40B4-BE49-F238E27FC236}">
                <a16:creationId xmlns:a16="http://schemas.microsoft.com/office/drawing/2014/main" id="{017B0E8F-E1ED-4DF1-827D-BB1497B33A19}"/>
              </a:ext>
            </a:extLst>
          </p:cNvPr>
          <p:cNvSpPr/>
          <p:nvPr/>
        </p:nvSpPr>
        <p:spPr>
          <a:xfrm>
            <a:off x="2388576" y="4954108"/>
            <a:ext cx="9201150" cy="1115184"/>
          </a:xfrm>
          <a:prstGeom prst="rect">
            <a:avLst/>
          </a:prstGeom>
          <a:no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C71"/>
                </a:solidFill>
                <a:latin typeface="Myriad Pro Light" panose="020B0603030403020204" pitchFamily="34" charset="0"/>
              </a:rPr>
              <a:t>PTA funds the nation’s largest and longest-running student arts program, Reflections, which provides students access to arts, music, literature, dance, drama and visual arts. </a:t>
            </a:r>
          </a:p>
        </p:txBody>
      </p:sp>
      <p:grpSp>
        <p:nvGrpSpPr>
          <p:cNvPr id="17" name="Group 16">
            <a:extLst>
              <a:ext uri="{FF2B5EF4-FFF2-40B4-BE49-F238E27FC236}">
                <a16:creationId xmlns:a16="http://schemas.microsoft.com/office/drawing/2014/main" id="{4D173F32-8CB2-4EBA-B6CA-451054A559F2}"/>
              </a:ext>
            </a:extLst>
          </p:cNvPr>
          <p:cNvGrpSpPr/>
          <p:nvPr/>
        </p:nvGrpSpPr>
        <p:grpSpPr>
          <a:xfrm>
            <a:off x="0" y="554166"/>
            <a:ext cx="7143749" cy="1577960"/>
            <a:chOff x="1535203" y="4364063"/>
            <a:chExt cx="9508928" cy="1677643"/>
          </a:xfrm>
        </p:grpSpPr>
        <p:sp>
          <p:nvSpPr>
            <p:cNvPr id="18" name="Rectangle 17">
              <a:extLst>
                <a:ext uri="{FF2B5EF4-FFF2-40B4-BE49-F238E27FC236}">
                  <a16:creationId xmlns:a16="http://schemas.microsoft.com/office/drawing/2014/main" id="{72237830-5C9D-4850-BBBE-AEE029F1437E}"/>
                </a:ext>
              </a:extLst>
            </p:cNvPr>
            <p:cNvSpPr/>
            <p:nvPr/>
          </p:nvSpPr>
          <p:spPr>
            <a:xfrm>
              <a:off x="1535203" y="4364063"/>
              <a:ext cx="9508928" cy="1213381"/>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751069D-763D-4FB8-A496-32017B98ADF8}"/>
                </a:ext>
              </a:extLst>
            </p:cNvPr>
            <p:cNvSpPr/>
            <p:nvPr/>
          </p:nvSpPr>
          <p:spPr>
            <a:xfrm>
              <a:off x="1621134" y="4438331"/>
              <a:ext cx="9217214" cy="1603375"/>
            </a:xfrm>
            <a:prstGeom prst="rect">
              <a:avLst/>
            </a:prstGeom>
          </p:spPr>
          <p:txBody>
            <a:bodyPr wrap="square">
              <a:spAutoFit/>
            </a:bodyPr>
            <a:lstStyle/>
            <a:p>
              <a:r>
                <a:rPr lang="en-US" sz="2800" b="1" dirty="0">
                  <a:solidFill>
                    <a:schemeClr val="bg1"/>
                  </a:solidFill>
                  <a:latin typeface="Myriad Pro Black"/>
                </a:rPr>
                <a:t>EDUCATION</a:t>
              </a:r>
            </a:p>
            <a:p>
              <a:r>
                <a:rPr lang="en-US" sz="2800" i="1" dirty="0">
                  <a:solidFill>
                    <a:schemeClr val="bg1"/>
                  </a:solidFill>
                  <a:latin typeface="Myriad Pro Light" panose="020B0603030403020204" pitchFamily="34" charset="0"/>
                </a:rPr>
                <a:t>Support Critical Academic Needs</a:t>
              </a:r>
            </a:p>
            <a:p>
              <a:endParaRPr lang="en-US" i="1" dirty="0">
                <a:solidFill>
                  <a:schemeClr val="bg1"/>
                </a:solidFill>
                <a:latin typeface="Avenir Next LT Pro" panose="020B0504020202020204" pitchFamily="34" charset="0"/>
              </a:endParaRPr>
            </a:p>
            <a:p>
              <a:endParaRPr lang="en-US" dirty="0">
                <a:solidFill>
                  <a:schemeClr val="bg1"/>
                </a:solidFill>
                <a:latin typeface="Avenir Next LT Pro" panose="020B0504020202020204" pitchFamily="34" charset="0"/>
              </a:endParaRPr>
            </a:p>
          </p:txBody>
        </p:sp>
      </p:grpSp>
    </p:spTree>
    <p:extLst>
      <p:ext uri="{BB962C8B-B14F-4D97-AF65-F5344CB8AC3E}">
        <p14:creationId xmlns:p14="http://schemas.microsoft.com/office/powerpoint/2010/main" val="733657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BBB796-2CAB-476C-9A1C-917FE0F87DC4}"/>
              </a:ext>
            </a:extLst>
          </p:cNvPr>
          <p:cNvGrpSpPr/>
          <p:nvPr/>
        </p:nvGrpSpPr>
        <p:grpSpPr>
          <a:xfrm>
            <a:off x="0" y="554166"/>
            <a:ext cx="7143749" cy="1577960"/>
            <a:chOff x="1535203" y="4364063"/>
            <a:chExt cx="9508928" cy="1677643"/>
          </a:xfrm>
        </p:grpSpPr>
        <p:sp>
          <p:nvSpPr>
            <p:cNvPr id="3" name="Rectangle 2">
              <a:extLst>
                <a:ext uri="{FF2B5EF4-FFF2-40B4-BE49-F238E27FC236}">
                  <a16:creationId xmlns:a16="http://schemas.microsoft.com/office/drawing/2014/main" id="{E40802D1-69EA-4009-B9E6-C8E0F4206230}"/>
                </a:ext>
              </a:extLst>
            </p:cNvPr>
            <p:cNvSpPr/>
            <p:nvPr/>
          </p:nvSpPr>
          <p:spPr>
            <a:xfrm>
              <a:off x="1535203" y="4364063"/>
              <a:ext cx="9508928" cy="1213381"/>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A596477-236F-46D9-A89B-D7C91DB5A17E}"/>
                </a:ext>
              </a:extLst>
            </p:cNvPr>
            <p:cNvSpPr/>
            <p:nvPr/>
          </p:nvSpPr>
          <p:spPr>
            <a:xfrm>
              <a:off x="1621134" y="4438331"/>
              <a:ext cx="9217214" cy="1603375"/>
            </a:xfrm>
            <a:prstGeom prst="rect">
              <a:avLst/>
            </a:prstGeom>
          </p:spPr>
          <p:txBody>
            <a:bodyPr wrap="square">
              <a:spAutoFit/>
            </a:bodyPr>
            <a:lstStyle/>
            <a:p>
              <a:r>
                <a:rPr lang="en-US" sz="2800" b="1" dirty="0">
                  <a:solidFill>
                    <a:schemeClr val="bg1"/>
                  </a:solidFill>
                  <a:latin typeface="Myriad Pro Black"/>
                </a:rPr>
                <a:t>ADVOCACY</a:t>
              </a:r>
            </a:p>
            <a:p>
              <a:r>
                <a:rPr lang="en-US" sz="2800" i="1" dirty="0">
                  <a:solidFill>
                    <a:schemeClr val="bg1"/>
                  </a:solidFill>
                  <a:latin typeface="Myriad Pro Light" panose="020B0603030403020204" pitchFamily="34" charset="0"/>
                </a:rPr>
                <a:t>Give a Voice to Important Issues</a:t>
              </a:r>
            </a:p>
            <a:p>
              <a:endParaRPr lang="en-US" i="1" dirty="0">
                <a:solidFill>
                  <a:schemeClr val="bg1"/>
                </a:solidFill>
                <a:latin typeface="Avenir Next LT Pro" panose="020B0504020202020204" pitchFamily="34" charset="0"/>
              </a:endParaRPr>
            </a:p>
            <a:p>
              <a:endParaRPr lang="en-US" dirty="0">
                <a:solidFill>
                  <a:schemeClr val="bg1"/>
                </a:solidFill>
                <a:latin typeface="Avenir Next LT Pro" panose="020B0504020202020204" pitchFamily="34" charset="0"/>
              </a:endParaRPr>
            </a:p>
          </p:txBody>
        </p:sp>
      </p:grpSp>
      <p:sp>
        <p:nvSpPr>
          <p:cNvPr id="5" name="Rectangle 4">
            <a:extLst>
              <a:ext uri="{FF2B5EF4-FFF2-40B4-BE49-F238E27FC236}">
                <a16:creationId xmlns:a16="http://schemas.microsoft.com/office/drawing/2014/main" id="{5D62F3F2-6472-445D-8224-9ACEBE54E3B4}"/>
              </a:ext>
            </a:extLst>
          </p:cNvPr>
          <p:cNvSpPr/>
          <p:nvPr/>
        </p:nvSpPr>
        <p:spPr>
          <a:xfrm>
            <a:off x="981075" y="2569706"/>
            <a:ext cx="10229850" cy="2800767"/>
          </a:xfrm>
          <a:prstGeom prst="rect">
            <a:avLst/>
          </a:prstGeom>
        </p:spPr>
        <p:txBody>
          <a:bodyPr wrap="square">
            <a:spAutoFit/>
          </a:bodyPr>
          <a:lstStyle/>
          <a:p>
            <a:pPr algn="ctr"/>
            <a:r>
              <a:rPr lang="en-US" sz="4400" dirty="0">
                <a:solidFill>
                  <a:srgbClr val="003C71"/>
                </a:solidFill>
                <a:latin typeface="Myriad Pro Light" panose="020B0603030403020204" pitchFamily="34" charset="0"/>
              </a:rPr>
              <a:t>PTA to be an active voice at the local, state and national levels and to impact decisions affecting your child’s health, safety and quality of education</a:t>
            </a:r>
            <a:r>
              <a:rPr lang="en-US" sz="2400" dirty="0">
                <a:solidFill>
                  <a:srgbClr val="003C71"/>
                </a:solidFill>
                <a:latin typeface="Myriad Pro Light" panose="020B0603030403020204" pitchFamily="34" charset="0"/>
              </a:rPr>
              <a:t>. </a:t>
            </a:r>
          </a:p>
        </p:txBody>
      </p:sp>
    </p:spTree>
    <p:extLst>
      <p:ext uri="{BB962C8B-B14F-4D97-AF65-F5344CB8AC3E}">
        <p14:creationId xmlns:p14="http://schemas.microsoft.com/office/powerpoint/2010/main" val="3806202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4FE41-6D9F-446D-A3F2-7E086606EC48}"/>
              </a:ext>
            </a:extLst>
          </p:cNvPr>
          <p:cNvSpPr/>
          <p:nvPr/>
        </p:nvSpPr>
        <p:spPr>
          <a:xfrm>
            <a:off x="1162050" y="2009016"/>
            <a:ext cx="9201150" cy="1115184"/>
          </a:xfrm>
          <a:prstGeom prst="rect">
            <a:avLst/>
          </a:prstGeom>
          <a:noFill/>
          <a:ln>
            <a:solidFill>
              <a:srgbClr val="007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C71"/>
                </a:solidFill>
                <a:latin typeface="Myriad Pro Light" panose="020B0603030403020204" pitchFamily="34" charset="0"/>
              </a:rPr>
              <a:t>PTA is the oldest and largest volunteer child advocacy association in America, comprised of over 22,000 local PTAs and nearly 3.5 million members.</a:t>
            </a:r>
            <a:endParaRPr lang="en-US" sz="2000" dirty="0">
              <a:latin typeface="Myriad Pro Light" panose="020B0603030403020204" pitchFamily="34" charset="0"/>
            </a:endParaRPr>
          </a:p>
        </p:txBody>
      </p:sp>
      <p:sp>
        <p:nvSpPr>
          <p:cNvPr id="13" name="Rectangle 12">
            <a:extLst>
              <a:ext uri="{FF2B5EF4-FFF2-40B4-BE49-F238E27FC236}">
                <a16:creationId xmlns:a16="http://schemas.microsoft.com/office/drawing/2014/main" id="{FB257297-412C-41BB-AF21-A366731426A7}"/>
              </a:ext>
            </a:extLst>
          </p:cNvPr>
          <p:cNvSpPr/>
          <p:nvPr/>
        </p:nvSpPr>
        <p:spPr>
          <a:xfrm>
            <a:off x="2000250" y="3367262"/>
            <a:ext cx="9201150" cy="1115184"/>
          </a:xfrm>
          <a:prstGeom prst="rect">
            <a:avLst/>
          </a:prstGeom>
          <a:noFill/>
          <a:ln>
            <a:solidFill>
              <a:srgbClr val="007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C71"/>
                </a:solidFill>
                <a:latin typeface="Myriad Pro Light" panose="020B0603030403020204" pitchFamily="34" charset="0"/>
              </a:rPr>
              <a:t>During the past 120 years, PTA’s national advocacy has helped establish universal Kindergarten, the National School Lunch Program, the juvenile justice system, and anti-child labor laws. </a:t>
            </a:r>
          </a:p>
        </p:txBody>
      </p:sp>
      <p:sp>
        <p:nvSpPr>
          <p:cNvPr id="14" name="Rectangle 13">
            <a:extLst>
              <a:ext uri="{FF2B5EF4-FFF2-40B4-BE49-F238E27FC236}">
                <a16:creationId xmlns:a16="http://schemas.microsoft.com/office/drawing/2014/main" id="{017B0E8F-E1ED-4DF1-827D-BB1497B33A19}"/>
              </a:ext>
            </a:extLst>
          </p:cNvPr>
          <p:cNvSpPr/>
          <p:nvPr/>
        </p:nvSpPr>
        <p:spPr>
          <a:xfrm>
            <a:off x="2388576" y="4752427"/>
            <a:ext cx="9201150" cy="1279871"/>
          </a:xfrm>
          <a:prstGeom prst="rect">
            <a:avLst/>
          </a:prstGeom>
          <a:noFill/>
          <a:ln>
            <a:solidFill>
              <a:srgbClr val="007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C71"/>
                </a:solidFill>
                <a:latin typeface="Myriad Pro Light" panose="020B0603030403020204" pitchFamily="34" charset="0"/>
              </a:rPr>
              <a:t>PTAs are important advocates at the local and state levels – from the Florida PTA defeating for-profit school management companies to Washington State PTA securing passage of an education reform bill that redefined the state’s “Program of Basic Education.”</a:t>
            </a:r>
          </a:p>
        </p:txBody>
      </p:sp>
      <p:grpSp>
        <p:nvGrpSpPr>
          <p:cNvPr id="8" name="Group 7">
            <a:extLst>
              <a:ext uri="{FF2B5EF4-FFF2-40B4-BE49-F238E27FC236}">
                <a16:creationId xmlns:a16="http://schemas.microsoft.com/office/drawing/2014/main" id="{C3E2F798-9828-49D9-8836-AAE992B51013}"/>
              </a:ext>
            </a:extLst>
          </p:cNvPr>
          <p:cNvGrpSpPr/>
          <p:nvPr/>
        </p:nvGrpSpPr>
        <p:grpSpPr>
          <a:xfrm>
            <a:off x="0" y="554166"/>
            <a:ext cx="7143749" cy="1577960"/>
            <a:chOff x="1535203" y="4364063"/>
            <a:chExt cx="9508928" cy="1677643"/>
          </a:xfrm>
        </p:grpSpPr>
        <p:sp>
          <p:nvSpPr>
            <p:cNvPr id="9" name="Rectangle 8">
              <a:extLst>
                <a:ext uri="{FF2B5EF4-FFF2-40B4-BE49-F238E27FC236}">
                  <a16:creationId xmlns:a16="http://schemas.microsoft.com/office/drawing/2014/main" id="{C2DBE265-3A53-4E15-8F2E-FF14CD944D2B}"/>
                </a:ext>
              </a:extLst>
            </p:cNvPr>
            <p:cNvSpPr/>
            <p:nvPr/>
          </p:nvSpPr>
          <p:spPr>
            <a:xfrm>
              <a:off x="1535203" y="4364063"/>
              <a:ext cx="9508928" cy="1213381"/>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73AEFA-74A1-4BD2-A1E7-B0402EEAFC10}"/>
                </a:ext>
              </a:extLst>
            </p:cNvPr>
            <p:cNvSpPr/>
            <p:nvPr/>
          </p:nvSpPr>
          <p:spPr>
            <a:xfrm>
              <a:off x="1621134" y="4438331"/>
              <a:ext cx="9217214" cy="1603375"/>
            </a:xfrm>
            <a:prstGeom prst="rect">
              <a:avLst/>
            </a:prstGeom>
          </p:spPr>
          <p:txBody>
            <a:bodyPr wrap="square">
              <a:spAutoFit/>
            </a:bodyPr>
            <a:lstStyle/>
            <a:p>
              <a:r>
                <a:rPr lang="en-US" sz="2800" b="1" dirty="0">
                  <a:solidFill>
                    <a:schemeClr val="bg1"/>
                  </a:solidFill>
                  <a:latin typeface="Myriad Pro Black"/>
                </a:rPr>
                <a:t>ADVOCACY</a:t>
              </a:r>
            </a:p>
            <a:p>
              <a:r>
                <a:rPr lang="en-US" sz="2800" i="1" dirty="0">
                  <a:solidFill>
                    <a:schemeClr val="bg1"/>
                  </a:solidFill>
                  <a:latin typeface="Myriad Pro Light" panose="020B0603030403020204" pitchFamily="34" charset="0"/>
                </a:rPr>
                <a:t>Give a Voice to Important Issues</a:t>
              </a:r>
            </a:p>
            <a:p>
              <a:endParaRPr lang="en-US" i="1" dirty="0">
                <a:solidFill>
                  <a:schemeClr val="bg1"/>
                </a:solidFill>
                <a:latin typeface="Avenir Next LT Pro" panose="020B0504020202020204" pitchFamily="34" charset="0"/>
              </a:endParaRPr>
            </a:p>
            <a:p>
              <a:endParaRPr lang="en-US" dirty="0">
                <a:solidFill>
                  <a:schemeClr val="bg1"/>
                </a:solidFill>
                <a:latin typeface="Avenir Next LT Pro" panose="020B0504020202020204" pitchFamily="34" charset="0"/>
              </a:endParaRPr>
            </a:p>
          </p:txBody>
        </p:sp>
      </p:grpSp>
    </p:spTree>
    <p:extLst>
      <p:ext uri="{BB962C8B-B14F-4D97-AF65-F5344CB8AC3E}">
        <p14:creationId xmlns:p14="http://schemas.microsoft.com/office/powerpoint/2010/main" val="954090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BBB796-2CAB-476C-9A1C-917FE0F87DC4}"/>
              </a:ext>
            </a:extLst>
          </p:cNvPr>
          <p:cNvGrpSpPr/>
          <p:nvPr/>
        </p:nvGrpSpPr>
        <p:grpSpPr>
          <a:xfrm>
            <a:off x="0" y="554167"/>
            <a:ext cx="7143749" cy="1300962"/>
            <a:chOff x="1535203" y="4364063"/>
            <a:chExt cx="9508928" cy="1383146"/>
          </a:xfrm>
        </p:grpSpPr>
        <p:sp>
          <p:nvSpPr>
            <p:cNvPr id="3" name="Rectangle 2">
              <a:extLst>
                <a:ext uri="{FF2B5EF4-FFF2-40B4-BE49-F238E27FC236}">
                  <a16:creationId xmlns:a16="http://schemas.microsoft.com/office/drawing/2014/main" id="{E40802D1-69EA-4009-B9E6-C8E0F4206230}"/>
                </a:ext>
              </a:extLst>
            </p:cNvPr>
            <p:cNvSpPr/>
            <p:nvPr/>
          </p:nvSpPr>
          <p:spPr>
            <a:xfrm>
              <a:off x="1535203" y="4364063"/>
              <a:ext cx="9508928" cy="1213381"/>
            </a:xfrm>
            <a:prstGeom prst="rect">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A596477-236F-46D9-A89B-D7C91DB5A17E}"/>
                </a:ext>
              </a:extLst>
            </p:cNvPr>
            <p:cNvSpPr/>
            <p:nvPr/>
          </p:nvSpPr>
          <p:spPr>
            <a:xfrm>
              <a:off x="1621134" y="4438331"/>
              <a:ext cx="9217214" cy="1308878"/>
            </a:xfrm>
            <a:prstGeom prst="rect">
              <a:avLst/>
            </a:prstGeom>
          </p:spPr>
          <p:txBody>
            <a:bodyPr wrap="square">
              <a:spAutoFit/>
            </a:bodyPr>
            <a:lstStyle/>
            <a:p>
              <a:r>
                <a:rPr lang="en-US" sz="2800" b="1" dirty="0">
                  <a:solidFill>
                    <a:schemeClr val="bg1"/>
                  </a:solidFill>
                  <a:latin typeface="Myriad Pro Black"/>
                </a:rPr>
                <a:t>COMMUNITY</a:t>
              </a:r>
            </a:p>
            <a:p>
              <a:r>
                <a:rPr lang="en-US" sz="2800" i="1" dirty="0">
                  <a:solidFill>
                    <a:schemeClr val="bg1"/>
                  </a:solidFill>
                  <a:latin typeface="Myriad Pro Light" panose="020B0603030403020204" pitchFamily="34" charset="0"/>
                </a:rPr>
                <a:t>Build a Stronger, More Inclusive School</a:t>
              </a:r>
              <a:endParaRPr lang="en-US" i="1" dirty="0">
                <a:solidFill>
                  <a:schemeClr val="bg1"/>
                </a:solidFill>
                <a:latin typeface="Avenir Next LT Pro" panose="020B0504020202020204" pitchFamily="34" charset="0"/>
              </a:endParaRPr>
            </a:p>
            <a:p>
              <a:endParaRPr lang="en-US" dirty="0">
                <a:solidFill>
                  <a:schemeClr val="bg1"/>
                </a:solidFill>
                <a:latin typeface="Avenir Next LT Pro" panose="020B0504020202020204" pitchFamily="34" charset="0"/>
              </a:endParaRPr>
            </a:p>
          </p:txBody>
        </p:sp>
      </p:grpSp>
      <p:sp>
        <p:nvSpPr>
          <p:cNvPr id="5" name="Rectangle 4">
            <a:extLst>
              <a:ext uri="{FF2B5EF4-FFF2-40B4-BE49-F238E27FC236}">
                <a16:creationId xmlns:a16="http://schemas.microsoft.com/office/drawing/2014/main" id="{5D62F3F2-6472-445D-8224-9ACEBE54E3B4}"/>
              </a:ext>
            </a:extLst>
          </p:cNvPr>
          <p:cNvSpPr/>
          <p:nvPr/>
        </p:nvSpPr>
        <p:spPr>
          <a:xfrm>
            <a:off x="981075" y="2569706"/>
            <a:ext cx="10229850" cy="2800767"/>
          </a:xfrm>
          <a:prstGeom prst="rect">
            <a:avLst/>
          </a:prstGeom>
        </p:spPr>
        <p:txBody>
          <a:bodyPr wrap="square">
            <a:spAutoFit/>
          </a:bodyPr>
          <a:lstStyle/>
          <a:p>
            <a:pPr algn="ctr"/>
            <a:r>
              <a:rPr lang="en-US" sz="4400" dirty="0">
                <a:solidFill>
                  <a:srgbClr val="003C71"/>
                </a:solidFill>
                <a:latin typeface="Myriad Pro Light" panose="020B0603030403020204" pitchFamily="34" charset="0"/>
              </a:rPr>
              <a:t>PTA to strengthen connections between your family, your child’s classmates, their families, and teachers to build a thriving and inclusive community for everyone</a:t>
            </a:r>
            <a:r>
              <a:rPr lang="en-US" sz="2400" dirty="0">
                <a:solidFill>
                  <a:srgbClr val="003C71"/>
                </a:solidFill>
                <a:latin typeface="Myriad Pro Light" panose="020B0603030403020204" pitchFamily="34" charset="0"/>
              </a:rPr>
              <a:t>. </a:t>
            </a:r>
          </a:p>
        </p:txBody>
      </p:sp>
    </p:spTree>
    <p:extLst>
      <p:ext uri="{BB962C8B-B14F-4D97-AF65-F5344CB8AC3E}">
        <p14:creationId xmlns:p14="http://schemas.microsoft.com/office/powerpoint/2010/main" val="12411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F075CE-99E7-4070-8090-8BE2E7EAEF35}"/>
              </a:ext>
            </a:extLst>
          </p:cNvPr>
          <p:cNvSpPr/>
          <p:nvPr/>
        </p:nvSpPr>
        <p:spPr>
          <a:xfrm>
            <a:off x="672458" y="667368"/>
            <a:ext cx="11288890" cy="786306"/>
          </a:xfrm>
          <a:prstGeom prst="rect">
            <a:avLst/>
          </a:prstGeom>
        </p:spPr>
        <p:txBody>
          <a:bodyPr wrap="square" anchor="t">
            <a:spAutoFit/>
          </a:bodyPr>
          <a:lstStyle/>
          <a:p>
            <a:pPr>
              <a:lnSpc>
                <a:spcPts val="6000"/>
              </a:lnSpc>
            </a:pPr>
            <a:r>
              <a:rPr lang="en-US" sz="3500" b="1" dirty="0">
                <a:solidFill>
                  <a:srgbClr val="003C71"/>
                </a:solidFill>
                <a:latin typeface="Myriad Pro Black"/>
                <a:ea typeface="Verdana"/>
                <a:cs typeface="Aharoni"/>
              </a:rPr>
              <a:t>OUR AGENDA</a:t>
            </a:r>
            <a:endParaRPr lang="en-US" sz="3500" dirty="0">
              <a:solidFill>
                <a:srgbClr val="003C71"/>
              </a:solidFill>
              <a:latin typeface="Myriad Pro Black"/>
            </a:endParaRPr>
          </a:p>
        </p:txBody>
      </p:sp>
      <p:sp>
        <p:nvSpPr>
          <p:cNvPr id="12" name="Rectangle 11">
            <a:extLst>
              <a:ext uri="{FF2B5EF4-FFF2-40B4-BE49-F238E27FC236}">
                <a16:creationId xmlns:a16="http://schemas.microsoft.com/office/drawing/2014/main" id="{BC06D3D3-05D9-4D04-A66B-F03A624122FA}"/>
              </a:ext>
            </a:extLst>
          </p:cNvPr>
          <p:cNvSpPr/>
          <p:nvPr/>
        </p:nvSpPr>
        <p:spPr>
          <a:xfrm>
            <a:off x="0" y="0"/>
            <a:ext cx="12192000"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F4A0BD-7919-45BA-B785-C739E3C3F684}"/>
              </a:ext>
            </a:extLst>
          </p:cNvPr>
          <p:cNvSpPr/>
          <p:nvPr/>
        </p:nvSpPr>
        <p:spPr>
          <a:xfrm>
            <a:off x="1689964" y="1482797"/>
            <a:ext cx="8812071" cy="4810649"/>
          </a:xfrm>
          <a:prstGeom prst="rect">
            <a:avLst/>
          </a:prstGeom>
          <a:solidFill>
            <a:srgbClr val="EAAA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742950" indent="-742950">
              <a:buFont typeface="+mj-lt"/>
              <a:buAutoNum type="arabicPeriod"/>
            </a:pPr>
            <a:endParaRPr lang="en-US" sz="2800" b="1" dirty="0"/>
          </a:p>
          <a:p>
            <a:pPr marL="742950" indent="-742950">
              <a:lnSpc>
                <a:spcPct val="150000"/>
              </a:lnSpc>
              <a:buFont typeface="+mj-lt"/>
              <a:buAutoNum type="arabicPeriod"/>
            </a:pPr>
            <a:r>
              <a:rPr lang="en-US" sz="2800" b="1" dirty="0">
                <a:latin typeface="Myriad Pro" panose="020B0503030403020204" pitchFamily="34" charset="0"/>
              </a:rPr>
              <a:t>Welcome &amp; Overview</a:t>
            </a:r>
          </a:p>
          <a:p>
            <a:pPr marL="742950" indent="-742950">
              <a:lnSpc>
                <a:spcPct val="150000"/>
              </a:lnSpc>
              <a:buFont typeface="+mj-lt"/>
              <a:buAutoNum type="arabicPeriod"/>
            </a:pPr>
            <a:r>
              <a:rPr lang="en-US" sz="2800" b="1" dirty="0">
                <a:latin typeface="Myriad Pro" panose="020B0503030403020204" pitchFamily="34" charset="0"/>
              </a:rPr>
              <a:t>Research &amp; Insights</a:t>
            </a:r>
          </a:p>
          <a:p>
            <a:pPr marL="742950" indent="-742950">
              <a:lnSpc>
                <a:spcPct val="150000"/>
              </a:lnSpc>
              <a:buFont typeface="+mj-lt"/>
              <a:buAutoNum type="arabicPeriod"/>
            </a:pPr>
            <a:r>
              <a:rPr lang="en-US" sz="2800" b="1" dirty="0">
                <a:latin typeface="Myriad Pro" panose="020B0503030403020204" pitchFamily="34" charset="0"/>
              </a:rPr>
              <a:t>Theme &amp; Approach</a:t>
            </a:r>
          </a:p>
          <a:p>
            <a:pPr marL="742950" indent="-742950">
              <a:lnSpc>
                <a:spcPct val="150000"/>
              </a:lnSpc>
              <a:buFont typeface="+mj-lt"/>
              <a:buAutoNum type="arabicPeriod"/>
            </a:pPr>
            <a:r>
              <a:rPr lang="en-US" sz="2800" b="1" dirty="0">
                <a:latin typeface="Myriad Pro" panose="020B0503030403020204" pitchFamily="34" charset="0"/>
              </a:rPr>
              <a:t>Messaging</a:t>
            </a:r>
          </a:p>
          <a:p>
            <a:pPr marL="742950" indent="-742950">
              <a:lnSpc>
                <a:spcPct val="150000"/>
              </a:lnSpc>
              <a:buFont typeface="+mj-lt"/>
              <a:buAutoNum type="arabicPeriod"/>
            </a:pPr>
            <a:r>
              <a:rPr lang="en-US" sz="2800" b="1" dirty="0">
                <a:latin typeface="Myriad Pro" panose="020B0503030403020204" pitchFamily="34" charset="0"/>
              </a:rPr>
              <a:t>Collateral Materials and Templates</a:t>
            </a:r>
          </a:p>
          <a:p>
            <a:pPr marL="742950" indent="-742950">
              <a:lnSpc>
                <a:spcPct val="150000"/>
              </a:lnSpc>
              <a:buFont typeface="+mj-lt"/>
              <a:buAutoNum type="arabicPeriod"/>
            </a:pPr>
            <a:r>
              <a:rPr lang="en-US" sz="2800" b="1" dirty="0">
                <a:latin typeface="Myriad Pro" panose="020B0503030403020204" pitchFamily="34" charset="0"/>
              </a:rPr>
              <a:t>Implementation</a:t>
            </a:r>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392679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4FE41-6D9F-446D-A3F2-7E086606EC48}"/>
              </a:ext>
            </a:extLst>
          </p:cNvPr>
          <p:cNvSpPr/>
          <p:nvPr/>
        </p:nvSpPr>
        <p:spPr>
          <a:xfrm>
            <a:off x="1028700" y="1876638"/>
            <a:ext cx="9201150" cy="1115184"/>
          </a:xfrm>
          <a:prstGeom prst="rect">
            <a:avLst/>
          </a:prstGeom>
          <a:noFill/>
          <a:ln>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C71"/>
                </a:solidFill>
                <a:latin typeface="Myriad Pro Light" panose="020B0603030403020204" pitchFamily="34" charset="0"/>
              </a:rPr>
              <a:t>As a network of over 22,000 schools and nearly 3.5 million families, PTA connects parents and caregivers, students and teachers at the local, state and national level. </a:t>
            </a:r>
            <a:endParaRPr lang="en-US" sz="2000" dirty="0">
              <a:latin typeface="Myriad Pro Light" panose="020B0603030403020204" pitchFamily="34" charset="0"/>
            </a:endParaRPr>
          </a:p>
        </p:txBody>
      </p:sp>
      <p:sp>
        <p:nvSpPr>
          <p:cNvPr id="13" name="Rectangle 12">
            <a:extLst>
              <a:ext uri="{FF2B5EF4-FFF2-40B4-BE49-F238E27FC236}">
                <a16:creationId xmlns:a16="http://schemas.microsoft.com/office/drawing/2014/main" id="{FB257297-412C-41BB-AF21-A366731426A7}"/>
              </a:ext>
            </a:extLst>
          </p:cNvPr>
          <p:cNvSpPr/>
          <p:nvPr/>
        </p:nvSpPr>
        <p:spPr>
          <a:xfrm>
            <a:off x="1828800" y="3124200"/>
            <a:ext cx="9201150" cy="1720196"/>
          </a:xfrm>
          <a:prstGeom prst="rect">
            <a:avLst/>
          </a:prstGeom>
          <a:noFill/>
          <a:ln>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C71"/>
                </a:solidFill>
                <a:latin typeface="Myriad Pro Light" panose="020B0603030403020204" pitchFamily="34" charset="0"/>
              </a:rPr>
              <a:t>PTA supports local needs and strengthens communities across the country – from Georgia where PTA sponsors vision clinics for low-income students to Detroit where PTA runs afterschool programs to California where PTA created a buddy system between families with limited English proficiency and other bilingual families.</a:t>
            </a:r>
          </a:p>
        </p:txBody>
      </p:sp>
      <p:sp>
        <p:nvSpPr>
          <p:cNvPr id="14" name="Rectangle 13">
            <a:extLst>
              <a:ext uri="{FF2B5EF4-FFF2-40B4-BE49-F238E27FC236}">
                <a16:creationId xmlns:a16="http://schemas.microsoft.com/office/drawing/2014/main" id="{017B0E8F-E1ED-4DF1-827D-BB1497B33A19}"/>
              </a:ext>
            </a:extLst>
          </p:cNvPr>
          <p:cNvSpPr/>
          <p:nvPr/>
        </p:nvSpPr>
        <p:spPr>
          <a:xfrm>
            <a:off x="2388576" y="4954108"/>
            <a:ext cx="9201150" cy="1115184"/>
          </a:xfrm>
          <a:prstGeom prst="rect">
            <a:avLst/>
          </a:prstGeom>
          <a:noFill/>
          <a:ln>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3C71"/>
                </a:solidFill>
                <a:latin typeface="Myriad Pro Light" panose="020B0603030403020204" pitchFamily="34" charset="0"/>
              </a:rPr>
              <a:t>PTA established National Teacher Appreciation Week</a:t>
            </a:r>
            <a:r>
              <a:rPr lang="en-US" sz="2000" dirty="0">
                <a:solidFill>
                  <a:srgbClr val="003C71"/>
                </a:solidFill>
                <a:latin typeface="Myriad Pro Light" panose="020B0603030403020204" pitchFamily="34" charset="0"/>
                <a:cs typeface="Calibri" panose="020F0502020204030204" pitchFamily="34" charset="0"/>
              </a:rPr>
              <a:t>℠ over 30 years ago to bring together the entire school community to celebrate the outstanding contributions teachers make</a:t>
            </a:r>
            <a:r>
              <a:rPr lang="en-US" sz="2000" dirty="0">
                <a:solidFill>
                  <a:srgbClr val="003C71"/>
                </a:solidFill>
                <a:latin typeface="Myriad Pro Light" panose="020B0603030403020204" pitchFamily="34" charset="0"/>
              </a:rPr>
              <a:t>. </a:t>
            </a:r>
          </a:p>
        </p:txBody>
      </p:sp>
      <p:grpSp>
        <p:nvGrpSpPr>
          <p:cNvPr id="8" name="Group 7">
            <a:extLst>
              <a:ext uri="{FF2B5EF4-FFF2-40B4-BE49-F238E27FC236}">
                <a16:creationId xmlns:a16="http://schemas.microsoft.com/office/drawing/2014/main" id="{3160D46E-CB5C-4416-B577-8F98AC744EA8}"/>
              </a:ext>
            </a:extLst>
          </p:cNvPr>
          <p:cNvGrpSpPr/>
          <p:nvPr/>
        </p:nvGrpSpPr>
        <p:grpSpPr>
          <a:xfrm>
            <a:off x="0" y="554167"/>
            <a:ext cx="7143749" cy="1300962"/>
            <a:chOff x="1535203" y="4364063"/>
            <a:chExt cx="9508928" cy="1383146"/>
          </a:xfrm>
        </p:grpSpPr>
        <p:sp>
          <p:nvSpPr>
            <p:cNvPr id="9" name="Rectangle 8">
              <a:extLst>
                <a:ext uri="{FF2B5EF4-FFF2-40B4-BE49-F238E27FC236}">
                  <a16:creationId xmlns:a16="http://schemas.microsoft.com/office/drawing/2014/main" id="{2D9EB79E-78AA-45CB-8045-4AEDB79462B9}"/>
                </a:ext>
              </a:extLst>
            </p:cNvPr>
            <p:cNvSpPr/>
            <p:nvPr/>
          </p:nvSpPr>
          <p:spPr>
            <a:xfrm>
              <a:off x="1535203" y="4364063"/>
              <a:ext cx="9508928" cy="1213381"/>
            </a:xfrm>
            <a:prstGeom prst="rect">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704B782-3B7C-4D73-AF77-8FFC9F11FCB0}"/>
                </a:ext>
              </a:extLst>
            </p:cNvPr>
            <p:cNvSpPr/>
            <p:nvPr/>
          </p:nvSpPr>
          <p:spPr>
            <a:xfrm>
              <a:off x="1621134" y="4438331"/>
              <a:ext cx="9217214" cy="1308878"/>
            </a:xfrm>
            <a:prstGeom prst="rect">
              <a:avLst/>
            </a:prstGeom>
          </p:spPr>
          <p:txBody>
            <a:bodyPr wrap="square">
              <a:spAutoFit/>
            </a:bodyPr>
            <a:lstStyle/>
            <a:p>
              <a:r>
                <a:rPr lang="en-US" sz="2800" b="1" dirty="0">
                  <a:solidFill>
                    <a:schemeClr val="bg1"/>
                  </a:solidFill>
                  <a:latin typeface="Myriad Pro Black"/>
                </a:rPr>
                <a:t>COMMUNITY</a:t>
              </a:r>
            </a:p>
            <a:p>
              <a:r>
                <a:rPr lang="en-US" sz="2800" i="1" dirty="0">
                  <a:solidFill>
                    <a:schemeClr val="bg1"/>
                  </a:solidFill>
                  <a:latin typeface="Myriad Pro Light" panose="020B0603030403020204" pitchFamily="34" charset="0"/>
                </a:rPr>
                <a:t>Build a Stronger, More Inclusive School</a:t>
              </a:r>
              <a:endParaRPr lang="en-US" i="1" dirty="0">
                <a:solidFill>
                  <a:schemeClr val="bg1"/>
                </a:solidFill>
                <a:latin typeface="Avenir Next LT Pro" panose="020B0504020202020204" pitchFamily="34" charset="0"/>
              </a:endParaRPr>
            </a:p>
            <a:p>
              <a:endParaRPr lang="en-US" dirty="0">
                <a:solidFill>
                  <a:schemeClr val="bg1"/>
                </a:solidFill>
                <a:latin typeface="Avenir Next LT Pro" panose="020B0504020202020204" pitchFamily="34" charset="0"/>
              </a:endParaRPr>
            </a:p>
          </p:txBody>
        </p:sp>
      </p:grpSp>
    </p:spTree>
    <p:extLst>
      <p:ext uri="{BB962C8B-B14F-4D97-AF65-F5344CB8AC3E}">
        <p14:creationId xmlns:p14="http://schemas.microsoft.com/office/powerpoint/2010/main" val="3138810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4046200" y="-177800"/>
            <a:ext cx="184731" cy="369332"/>
          </a:xfrm>
          <a:prstGeom prst="rect">
            <a:avLst/>
          </a:prstGeom>
          <a:noFill/>
        </p:spPr>
        <p:txBody>
          <a:bodyPr wrap="none" rtlCol="0">
            <a:spAutoFit/>
          </a:bodyPr>
          <a:lstStyle/>
          <a:p>
            <a:endParaRPr lang="en-US" dirty="0"/>
          </a:p>
        </p:txBody>
      </p:sp>
      <p:sp>
        <p:nvSpPr>
          <p:cNvPr id="12" name="TextBox 11"/>
          <p:cNvSpPr txBox="1"/>
          <p:nvPr/>
        </p:nvSpPr>
        <p:spPr>
          <a:xfrm>
            <a:off x="13639800" y="38100"/>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01B02163-8E05-4B04-8460-07D488FAC6AF}"/>
              </a:ext>
            </a:extLst>
          </p:cNvPr>
          <p:cNvSpPr txBox="1"/>
          <p:nvPr/>
        </p:nvSpPr>
        <p:spPr>
          <a:xfrm>
            <a:off x="1913000" y="2460231"/>
            <a:ext cx="8365998" cy="147732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b="1" cap="all" dirty="0">
                <a:solidFill>
                  <a:srgbClr val="CB6015"/>
                </a:solidFill>
                <a:latin typeface="Myriad Pro Black"/>
              </a:rPr>
              <a:t>Collateral materials &amp; templates</a:t>
            </a:r>
            <a:endParaRPr kumimoji="0" lang="en-US" sz="2500" i="0" u="none" strike="noStrike" kern="1200" cap="all" spc="0" normalizeH="0" noProof="0" dirty="0">
              <a:ln>
                <a:noFill/>
              </a:ln>
              <a:solidFill>
                <a:srgbClr val="CB6015"/>
              </a:solidFill>
              <a:effectLst/>
              <a:uLnTx/>
              <a:uFillTx/>
              <a:latin typeface="Myriad Pro Black"/>
            </a:endParaRPr>
          </a:p>
        </p:txBody>
      </p:sp>
      <p:cxnSp>
        <p:nvCxnSpPr>
          <p:cNvPr id="18" name="Straight Connector 17">
            <a:extLst>
              <a:ext uri="{FF2B5EF4-FFF2-40B4-BE49-F238E27FC236}">
                <a16:creationId xmlns:a16="http://schemas.microsoft.com/office/drawing/2014/main" id="{679B9BF4-9E99-45EE-ADCF-DD4F9DB9AD3D}"/>
              </a:ext>
            </a:extLst>
          </p:cNvPr>
          <p:cNvCxnSpPr>
            <a:cxnSpLocks/>
          </p:cNvCxnSpPr>
          <p:nvPr/>
        </p:nvCxnSpPr>
        <p:spPr>
          <a:xfrm>
            <a:off x="5474661" y="3937559"/>
            <a:ext cx="1242677" cy="0"/>
          </a:xfrm>
          <a:prstGeom prst="line">
            <a:avLst/>
          </a:prstGeom>
          <a:ln w="57150">
            <a:solidFill>
              <a:srgbClr val="003C7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15A5B9-61C7-4FBF-BDDF-CFD7A0E5B7C4}"/>
              </a:ext>
            </a:extLst>
          </p:cNvPr>
          <p:cNvSpPr/>
          <p:nvPr/>
        </p:nvSpPr>
        <p:spPr>
          <a:xfrm>
            <a:off x="0" y="0"/>
            <a:ext cx="12192000" cy="638245"/>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739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A26A25-9FE1-40D9-AED4-AC3740ED5E01}"/>
              </a:ext>
            </a:extLst>
          </p:cNvPr>
          <p:cNvSpPr/>
          <p:nvPr/>
        </p:nvSpPr>
        <p:spPr>
          <a:xfrm>
            <a:off x="10069830" y="5874791"/>
            <a:ext cx="2034540" cy="974637"/>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6E9BA-CC17-4C71-9D10-1636C91E0DB4}"/>
              </a:ext>
            </a:extLst>
          </p:cNvPr>
          <p:cNvSpPr/>
          <p:nvPr/>
        </p:nvSpPr>
        <p:spPr>
          <a:xfrm>
            <a:off x="320040" y="560070"/>
            <a:ext cx="4069080" cy="27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DCFE919-8ACE-45BF-8955-6B2D1158EF98}"/>
              </a:ext>
            </a:extLst>
          </p:cNvPr>
          <p:cNvSpPr/>
          <p:nvPr/>
        </p:nvSpPr>
        <p:spPr>
          <a:xfrm>
            <a:off x="320040" y="3623310"/>
            <a:ext cx="4069080" cy="27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DA30AE-8D2D-4316-BB50-743861956131}"/>
              </a:ext>
            </a:extLst>
          </p:cNvPr>
          <p:cNvSpPr/>
          <p:nvPr/>
        </p:nvSpPr>
        <p:spPr>
          <a:xfrm>
            <a:off x="4606290" y="537210"/>
            <a:ext cx="3531870" cy="578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C43F06-3390-467A-8051-349B141C08E4}"/>
              </a:ext>
            </a:extLst>
          </p:cNvPr>
          <p:cNvSpPr/>
          <p:nvPr/>
        </p:nvSpPr>
        <p:spPr>
          <a:xfrm>
            <a:off x="8355330" y="560070"/>
            <a:ext cx="3531870" cy="578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A7787B2-78E8-4653-8E5E-5CBD9491460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02108" y="1065848"/>
            <a:ext cx="3122143" cy="1641954"/>
          </a:xfrm>
          <a:prstGeom prst="rect">
            <a:avLst/>
          </a:prstGeom>
          <a:noFill/>
        </p:spPr>
      </p:pic>
      <p:pic>
        <p:nvPicPr>
          <p:cNvPr id="15" name="Picture 14">
            <a:extLst>
              <a:ext uri="{FF2B5EF4-FFF2-40B4-BE49-F238E27FC236}">
                <a16:creationId xmlns:a16="http://schemas.microsoft.com/office/drawing/2014/main" id="{B1312043-E853-4FA8-9F0A-1C7A9C4A90A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02108" y="4092169"/>
            <a:ext cx="3104943" cy="1782622"/>
          </a:xfrm>
          <a:prstGeom prst="rect">
            <a:avLst/>
          </a:prstGeom>
        </p:spPr>
      </p:pic>
      <p:pic>
        <p:nvPicPr>
          <p:cNvPr id="17" name="Picture 16">
            <a:extLst>
              <a:ext uri="{FF2B5EF4-FFF2-40B4-BE49-F238E27FC236}">
                <a16:creationId xmlns:a16="http://schemas.microsoft.com/office/drawing/2014/main" id="{7CF8F0F0-0F5C-4EFA-9323-F8BB56B9A0B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494813" y="1065848"/>
            <a:ext cx="3252903" cy="4466074"/>
          </a:xfrm>
          <a:prstGeom prst="rect">
            <a:avLst/>
          </a:prstGeom>
        </p:spPr>
      </p:pic>
      <p:pic>
        <p:nvPicPr>
          <p:cNvPr id="2" name="Picture 1">
            <a:extLst>
              <a:ext uri="{FF2B5EF4-FFF2-40B4-BE49-F238E27FC236}">
                <a16:creationId xmlns:a16="http://schemas.microsoft.com/office/drawing/2014/main" id="{B78C44A6-4DA2-429C-8D73-9F97F347482C}"/>
              </a:ext>
            </a:extLst>
          </p:cNvPr>
          <p:cNvPicPr>
            <a:picLocks noChangeAspect="1"/>
          </p:cNvPicPr>
          <p:nvPr/>
        </p:nvPicPr>
        <p:blipFill>
          <a:blip r:embed="rId6"/>
          <a:stretch>
            <a:fillRect/>
          </a:stretch>
        </p:blipFill>
        <p:spPr>
          <a:xfrm>
            <a:off x="4838700" y="1274822"/>
            <a:ext cx="3067050" cy="4048125"/>
          </a:xfrm>
          <a:prstGeom prst="rect">
            <a:avLst/>
          </a:prstGeom>
        </p:spPr>
      </p:pic>
    </p:spTree>
    <p:extLst>
      <p:ext uri="{BB962C8B-B14F-4D97-AF65-F5344CB8AC3E}">
        <p14:creationId xmlns:p14="http://schemas.microsoft.com/office/powerpoint/2010/main" val="4089405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9" y="469723"/>
            <a:ext cx="3499078"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SOCIAL MEDIA</a:t>
            </a:r>
          </a:p>
          <a:p>
            <a:r>
              <a:rPr lang="en-US" sz="3500" cap="all" dirty="0">
                <a:solidFill>
                  <a:srgbClr val="003C71"/>
                </a:solidFill>
                <a:latin typeface="Myriad Pro Black"/>
              </a:rPr>
              <a:t>VISUALS</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E2AD5AD-8050-40B8-891B-D8E3E26F7B58}"/>
              </a:ext>
            </a:extLst>
          </p:cNvPr>
          <p:cNvSpPr/>
          <p:nvPr/>
        </p:nvSpPr>
        <p:spPr>
          <a:xfrm>
            <a:off x="4599524" y="4257988"/>
            <a:ext cx="3215560" cy="369332"/>
          </a:xfrm>
          <a:prstGeom prst="rect">
            <a:avLst/>
          </a:prstGeom>
        </p:spPr>
        <p:txBody>
          <a:bodyPr wrap="none">
            <a:spAutoFit/>
          </a:bodyPr>
          <a:lstStyle/>
          <a:p>
            <a:pPr algn="ctr"/>
            <a:r>
              <a:rPr lang="en-US" b="1" dirty="0">
                <a:solidFill>
                  <a:schemeClr val="bg1"/>
                </a:solidFill>
                <a:latin typeface="Avenir Next LT Pro" panose="020B0504020202020204" pitchFamily="34" charset="0"/>
              </a:rPr>
              <a:t>OVERLOOKED AUDIENCES</a:t>
            </a:r>
            <a:endParaRPr lang="en-US" b="1" dirty="0">
              <a:solidFill>
                <a:schemeClr val="bg1"/>
              </a:solidFill>
            </a:endParaRPr>
          </a:p>
        </p:txBody>
      </p:sp>
      <p:pic>
        <p:nvPicPr>
          <p:cNvPr id="9" name="Picture 8">
            <a:extLst>
              <a:ext uri="{FF2B5EF4-FFF2-40B4-BE49-F238E27FC236}">
                <a16:creationId xmlns:a16="http://schemas.microsoft.com/office/drawing/2014/main" id="{AB11FB49-D99D-4597-842F-913EB33BA3C2}"/>
              </a:ext>
            </a:extLst>
          </p:cNvPr>
          <p:cNvPicPr>
            <a:picLocks noChangeAspect="1"/>
          </p:cNvPicPr>
          <p:nvPr/>
        </p:nvPicPr>
        <p:blipFill>
          <a:blip r:embed="rId3"/>
          <a:stretch>
            <a:fillRect/>
          </a:stretch>
        </p:blipFill>
        <p:spPr>
          <a:xfrm>
            <a:off x="955632" y="1564228"/>
            <a:ext cx="3333998" cy="1747015"/>
          </a:xfrm>
          <a:prstGeom prst="rect">
            <a:avLst/>
          </a:prstGeom>
        </p:spPr>
      </p:pic>
      <p:pic>
        <p:nvPicPr>
          <p:cNvPr id="20" name="Picture 19">
            <a:extLst>
              <a:ext uri="{FF2B5EF4-FFF2-40B4-BE49-F238E27FC236}">
                <a16:creationId xmlns:a16="http://schemas.microsoft.com/office/drawing/2014/main" id="{57AF7817-5376-43A7-85DD-E3C9FC4F8469}"/>
              </a:ext>
            </a:extLst>
          </p:cNvPr>
          <p:cNvPicPr>
            <a:picLocks noChangeAspect="1"/>
          </p:cNvPicPr>
          <p:nvPr/>
        </p:nvPicPr>
        <p:blipFill>
          <a:blip r:embed="rId4"/>
          <a:stretch>
            <a:fillRect/>
          </a:stretch>
        </p:blipFill>
        <p:spPr>
          <a:xfrm>
            <a:off x="9043026" y="1564228"/>
            <a:ext cx="2220767" cy="2220767"/>
          </a:xfrm>
          <a:prstGeom prst="rect">
            <a:avLst/>
          </a:prstGeom>
        </p:spPr>
      </p:pic>
      <p:pic>
        <p:nvPicPr>
          <p:cNvPr id="35" name="Picture 34">
            <a:extLst>
              <a:ext uri="{FF2B5EF4-FFF2-40B4-BE49-F238E27FC236}">
                <a16:creationId xmlns:a16="http://schemas.microsoft.com/office/drawing/2014/main" id="{B9F06B32-A905-4BDC-BB3A-0F8F9A602688}"/>
              </a:ext>
            </a:extLst>
          </p:cNvPr>
          <p:cNvPicPr>
            <a:picLocks noChangeAspect="1"/>
          </p:cNvPicPr>
          <p:nvPr/>
        </p:nvPicPr>
        <p:blipFill>
          <a:blip r:embed="rId5"/>
          <a:stretch>
            <a:fillRect/>
          </a:stretch>
        </p:blipFill>
        <p:spPr>
          <a:xfrm>
            <a:off x="8305964" y="4055838"/>
            <a:ext cx="3512656" cy="1844144"/>
          </a:xfrm>
          <a:prstGeom prst="rect">
            <a:avLst/>
          </a:prstGeom>
        </p:spPr>
      </p:pic>
      <p:pic>
        <p:nvPicPr>
          <p:cNvPr id="3" name="Picture 2">
            <a:extLst>
              <a:ext uri="{FF2B5EF4-FFF2-40B4-BE49-F238E27FC236}">
                <a16:creationId xmlns:a16="http://schemas.microsoft.com/office/drawing/2014/main" id="{F564FD90-F25E-4E22-B5D6-C750283669D2}"/>
              </a:ext>
            </a:extLst>
          </p:cNvPr>
          <p:cNvPicPr>
            <a:picLocks noChangeAspect="1"/>
          </p:cNvPicPr>
          <p:nvPr/>
        </p:nvPicPr>
        <p:blipFill>
          <a:blip r:embed="rId6"/>
          <a:stretch>
            <a:fillRect/>
          </a:stretch>
        </p:blipFill>
        <p:spPr>
          <a:xfrm>
            <a:off x="4990089" y="1588581"/>
            <a:ext cx="2893629" cy="1915039"/>
          </a:xfrm>
          <a:prstGeom prst="rect">
            <a:avLst/>
          </a:prstGeom>
        </p:spPr>
      </p:pic>
      <p:pic>
        <p:nvPicPr>
          <p:cNvPr id="4" name="Picture 3">
            <a:extLst>
              <a:ext uri="{FF2B5EF4-FFF2-40B4-BE49-F238E27FC236}">
                <a16:creationId xmlns:a16="http://schemas.microsoft.com/office/drawing/2014/main" id="{C21B3D62-7F1E-4378-8C1F-7D70134F3E6D}"/>
              </a:ext>
            </a:extLst>
          </p:cNvPr>
          <p:cNvPicPr>
            <a:picLocks noChangeAspect="1"/>
          </p:cNvPicPr>
          <p:nvPr/>
        </p:nvPicPr>
        <p:blipFill>
          <a:blip r:embed="rId7"/>
          <a:stretch>
            <a:fillRect/>
          </a:stretch>
        </p:blipFill>
        <p:spPr>
          <a:xfrm>
            <a:off x="5243386" y="3775100"/>
            <a:ext cx="2235393" cy="2244443"/>
          </a:xfrm>
          <a:prstGeom prst="rect">
            <a:avLst/>
          </a:prstGeom>
        </p:spPr>
      </p:pic>
      <p:pic>
        <p:nvPicPr>
          <p:cNvPr id="5" name="Picture 4">
            <a:extLst>
              <a:ext uri="{FF2B5EF4-FFF2-40B4-BE49-F238E27FC236}">
                <a16:creationId xmlns:a16="http://schemas.microsoft.com/office/drawing/2014/main" id="{B0C4284A-D359-4458-8D6A-83D47B66BCA0}"/>
              </a:ext>
            </a:extLst>
          </p:cNvPr>
          <p:cNvPicPr>
            <a:picLocks noChangeAspect="1"/>
          </p:cNvPicPr>
          <p:nvPr/>
        </p:nvPicPr>
        <p:blipFill>
          <a:blip r:embed="rId8"/>
          <a:stretch>
            <a:fillRect/>
          </a:stretch>
        </p:blipFill>
        <p:spPr>
          <a:xfrm>
            <a:off x="963402" y="3867139"/>
            <a:ext cx="3370405" cy="1763706"/>
          </a:xfrm>
          <a:prstGeom prst="rect">
            <a:avLst/>
          </a:prstGeom>
        </p:spPr>
      </p:pic>
      <p:pic>
        <p:nvPicPr>
          <p:cNvPr id="2" name="Picture 1">
            <a:extLst>
              <a:ext uri="{FF2B5EF4-FFF2-40B4-BE49-F238E27FC236}">
                <a16:creationId xmlns:a16="http://schemas.microsoft.com/office/drawing/2014/main" id="{7A3A0381-705D-4735-AB42-0F424AC45B22}"/>
              </a:ext>
            </a:extLst>
          </p:cNvPr>
          <p:cNvPicPr>
            <a:picLocks noChangeAspect="1"/>
          </p:cNvPicPr>
          <p:nvPr/>
        </p:nvPicPr>
        <p:blipFill>
          <a:blip r:embed="rId9"/>
          <a:stretch>
            <a:fillRect/>
          </a:stretch>
        </p:blipFill>
        <p:spPr>
          <a:xfrm>
            <a:off x="3298333" y="2047152"/>
            <a:ext cx="6125498" cy="3222267"/>
          </a:xfrm>
          <a:prstGeom prst="rect">
            <a:avLst/>
          </a:prstGeom>
        </p:spPr>
      </p:pic>
    </p:spTree>
    <p:extLst>
      <p:ext uri="{BB962C8B-B14F-4D97-AF65-F5344CB8AC3E}">
        <p14:creationId xmlns:p14="http://schemas.microsoft.com/office/powerpoint/2010/main" val="132143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515443"/>
            <a:ext cx="5877722"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Email &amp; website </a:t>
            </a:r>
          </a:p>
          <a:p>
            <a:r>
              <a:rPr lang="en-US" sz="3500" cap="all" dirty="0">
                <a:solidFill>
                  <a:srgbClr val="003C71"/>
                </a:solidFill>
                <a:latin typeface="Myriad Pro Black"/>
              </a:rPr>
              <a:t>banners</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DFFD55-8333-4144-93F4-17B531AC61D6}"/>
              </a:ext>
            </a:extLst>
          </p:cNvPr>
          <p:cNvSpPr/>
          <p:nvPr/>
        </p:nvSpPr>
        <p:spPr>
          <a:xfrm>
            <a:off x="4861259" y="1863241"/>
            <a:ext cx="2692084" cy="369332"/>
          </a:xfrm>
          <a:prstGeom prst="rect">
            <a:avLst/>
          </a:prstGeom>
        </p:spPr>
        <p:txBody>
          <a:bodyPr wrap="none">
            <a:spAutoFit/>
          </a:bodyPr>
          <a:lstStyle/>
          <a:p>
            <a:pPr algn="ctr"/>
            <a:r>
              <a:rPr lang="en-US" b="1" dirty="0">
                <a:solidFill>
                  <a:schemeClr val="bg1"/>
                </a:solidFill>
                <a:latin typeface="Avenir Next LT Pro" panose="020B0504020202020204" pitchFamily="34" charset="0"/>
              </a:rPr>
              <a:t>REACHED AUDIENCES</a:t>
            </a:r>
            <a:endParaRPr lang="en-US" b="1" dirty="0">
              <a:solidFill>
                <a:schemeClr val="bg1"/>
              </a:solidFill>
            </a:endParaRPr>
          </a:p>
        </p:txBody>
      </p:sp>
      <p:sp>
        <p:nvSpPr>
          <p:cNvPr id="43" name="Rectangle 42">
            <a:extLst>
              <a:ext uri="{FF2B5EF4-FFF2-40B4-BE49-F238E27FC236}">
                <a16:creationId xmlns:a16="http://schemas.microsoft.com/office/drawing/2014/main" id="{5E2AD5AD-8050-40B8-891B-D8E3E26F7B58}"/>
              </a:ext>
            </a:extLst>
          </p:cNvPr>
          <p:cNvSpPr/>
          <p:nvPr/>
        </p:nvSpPr>
        <p:spPr>
          <a:xfrm>
            <a:off x="4599524" y="4257988"/>
            <a:ext cx="3215560" cy="369332"/>
          </a:xfrm>
          <a:prstGeom prst="rect">
            <a:avLst/>
          </a:prstGeom>
        </p:spPr>
        <p:txBody>
          <a:bodyPr wrap="none">
            <a:spAutoFit/>
          </a:bodyPr>
          <a:lstStyle/>
          <a:p>
            <a:pPr algn="ctr"/>
            <a:r>
              <a:rPr lang="en-US" b="1" dirty="0">
                <a:solidFill>
                  <a:schemeClr val="bg1"/>
                </a:solidFill>
                <a:latin typeface="Avenir Next LT Pro" panose="020B0504020202020204" pitchFamily="34" charset="0"/>
              </a:rPr>
              <a:t>OVERLOOKED AUDIENCES</a:t>
            </a:r>
            <a:endParaRPr lang="en-US" b="1" dirty="0">
              <a:solidFill>
                <a:schemeClr val="bg1"/>
              </a:solidFill>
            </a:endParaRPr>
          </a:p>
        </p:txBody>
      </p:sp>
      <p:pic>
        <p:nvPicPr>
          <p:cNvPr id="3" name="Picture 2">
            <a:extLst>
              <a:ext uri="{FF2B5EF4-FFF2-40B4-BE49-F238E27FC236}">
                <a16:creationId xmlns:a16="http://schemas.microsoft.com/office/drawing/2014/main" id="{9D3EE5F0-73D1-4902-BC4E-2C027C5AEDCD}"/>
              </a:ext>
            </a:extLst>
          </p:cNvPr>
          <p:cNvPicPr>
            <a:picLocks noChangeAspect="1"/>
          </p:cNvPicPr>
          <p:nvPr/>
        </p:nvPicPr>
        <p:blipFill>
          <a:blip r:embed="rId3"/>
          <a:stretch>
            <a:fillRect/>
          </a:stretch>
        </p:blipFill>
        <p:spPr>
          <a:xfrm>
            <a:off x="1451161" y="1945226"/>
            <a:ext cx="10364098" cy="3676207"/>
          </a:xfrm>
          <a:prstGeom prst="rect">
            <a:avLst/>
          </a:prstGeom>
        </p:spPr>
      </p:pic>
    </p:spTree>
    <p:extLst>
      <p:ext uri="{BB962C8B-B14F-4D97-AF65-F5344CB8AC3E}">
        <p14:creationId xmlns:p14="http://schemas.microsoft.com/office/powerpoint/2010/main" val="1159672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515443"/>
            <a:ext cx="5877722"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Posters &amp;  </a:t>
            </a:r>
          </a:p>
          <a:p>
            <a:r>
              <a:rPr lang="en-US" sz="3500" cap="all" dirty="0">
                <a:solidFill>
                  <a:srgbClr val="003C71"/>
                </a:solidFill>
                <a:latin typeface="Myriad Pro Black"/>
              </a:rPr>
              <a:t>flyers</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DFFD55-8333-4144-93F4-17B531AC61D6}"/>
              </a:ext>
            </a:extLst>
          </p:cNvPr>
          <p:cNvSpPr/>
          <p:nvPr/>
        </p:nvSpPr>
        <p:spPr>
          <a:xfrm>
            <a:off x="4861259" y="1863241"/>
            <a:ext cx="2692084" cy="369332"/>
          </a:xfrm>
          <a:prstGeom prst="rect">
            <a:avLst/>
          </a:prstGeom>
        </p:spPr>
        <p:txBody>
          <a:bodyPr wrap="none">
            <a:spAutoFit/>
          </a:bodyPr>
          <a:lstStyle/>
          <a:p>
            <a:pPr algn="ctr"/>
            <a:r>
              <a:rPr lang="en-US" b="1" dirty="0">
                <a:solidFill>
                  <a:schemeClr val="bg1"/>
                </a:solidFill>
                <a:latin typeface="Avenir Next LT Pro" panose="020B0504020202020204" pitchFamily="34" charset="0"/>
              </a:rPr>
              <a:t>REACHED AUDIENCES</a:t>
            </a:r>
            <a:endParaRPr lang="en-US" b="1" dirty="0">
              <a:solidFill>
                <a:schemeClr val="bg1"/>
              </a:solidFill>
            </a:endParaRPr>
          </a:p>
        </p:txBody>
      </p:sp>
      <p:sp>
        <p:nvSpPr>
          <p:cNvPr id="43" name="Rectangle 42">
            <a:extLst>
              <a:ext uri="{FF2B5EF4-FFF2-40B4-BE49-F238E27FC236}">
                <a16:creationId xmlns:a16="http://schemas.microsoft.com/office/drawing/2014/main" id="{5E2AD5AD-8050-40B8-891B-D8E3E26F7B58}"/>
              </a:ext>
            </a:extLst>
          </p:cNvPr>
          <p:cNvSpPr/>
          <p:nvPr/>
        </p:nvSpPr>
        <p:spPr>
          <a:xfrm>
            <a:off x="4599524" y="4257988"/>
            <a:ext cx="3215560" cy="369332"/>
          </a:xfrm>
          <a:prstGeom prst="rect">
            <a:avLst/>
          </a:prstGeom>
        </p:spPr>
        <p:txBody>
          <a:bodyPr wrap="none">
            <a:spAutoFit/>
          </a:bodyPr>
          <a:lstStyle/>
          <a:p>
            <a:pPr algn="ctr"/>
            <a:r>
              <a:rPr lang="en-US" b="1" dirty="0">
                <a:solidFill>
                  <a:schemeClr val="bg1"/>
                </a:solidFill>
                <a:latin typeface="Avenir Next LT Pro" panose="020B0504020202020204" pitchFamily="34" charset="0"/>
              </a:rPr>
              <a:t>OVERLOOKED AUDIENCES</a:t>
            </a:r>
            <a:endParaRPr lang="en-US" b="1" dirty="0">
              <a:solidFill>
                <a:schemeClr val="bg1"/>
              </a:solidFill>
            </a:endParaRPr>
          </a:p>
        </p:txBody>
      </p:sp>
      <p:pic>
        <p:nvPicPr>
          <p:cNvPr id="7" name="Picture 6">
            <a:extLst>
              <a:ext uri="{FF2B5EF4-FFF2-40B4-BE49-F238E27FC236}">
                <a16:creationId xmlns:a16="http://schemas.microsoft.com/office/drawing/2014/main" id="{A5921B24-88DB-48AF-B6C0-AF535CC978E1}"/>
              </a:ext>
            </a:extLst>
          </p:cNvPr>
          <p:cNvPicPr>
            <a:picLocks noChangeAspect="1"/>
          </p:cNvPicPr>
          <p:nvPr/>
        </p:nvPicPr>
        <p:blipFill>
          <a:blip r:embed="rId3"/>
          <a:stretch>
            <a:fillRect/>
          </a:stretch>
        </p:blipFill>
        <p:spPr>
          <a:xfrm>
            <a:off x="1985234" y="1863241"/>
            <a:ext cx="2488099" cy="3219893"/>
          </a:xfrm>
          <a:prstGeom prst="rect">
            <a:avLst/>
          </a:prstGeom>
        </p:spPr>
      </p:pic>
      <p:pic>
        <p:nvPicPr>
          <p:cNvPr id="9" name="Picture 8">
            <a:extLst>
              <a:ext uri="{FF2B5EF4-FFF2-40B4-BE49-F238E27FC236}">
                <a16:creationId xmlns:a16="http://schemas.microsoft.com/office/drawing/2014/main" id="{C96F68FE-9FA4-4762-9C96-3564AEAFDE3B}"/>
              </a:ext>
            </a:extLst>
          </p:cNvPr>
          <p:cNvPicPr>
            <a:picLocks noChangeAspect="1"/>
          </p:cNvPicPr>
          <p:nvPr/>
        </p:nvPicPr>
        <p:blipFill>
          <a:blip r:embed="rId4"/>
          <a:stretch>
            <a:fillRect/>
          </a:stretch>
        </p:blipFill>
        <p:spPr>
          <a:xfrm>
            <a:off x="5294604" y="1819053"/>
            <a:ext cx="2488099" cy="3219893"/>
          </a:xfrm>
          <a:prstGeom prst="rect">
            <a:avLst/>
          </a:prstGeom>
        </p:spPr>
      </p:pic>
      <p:grpSp>
        <p:nvGrpSpPr>
          <p:cNvPr id="6" name="Group 5">
            <a:extLst>
              <a:ext uri="{FF2B5EF4-FFF2-40B4-BE49-F238E27FC236}">
                <a16:creationId xmlns:a16="http://schemas.microsoft.com/office/drawing/2014/main" id="{DCE04A08-E91C-4A9B-BECC-7FFBDA310FA7}"/>
              </a:ext>
            </a:extLst>
          </p:cNvPr>
          <p:cNvGrpSpPr/>
          <p:nvPr/>
        </p:nvGrpSpPr>
        <p:grpSpPr>
          <a:xfrm>
            <a:off x="8636355" y="1819053"/>
            <a:ext cx="2488099" cy="3219893"/>
            <a:chOff x="8636355" y="1819053"/>
            <a:chExt cx="2488099" cy="3219893"/>
          </a:xfrm>
        </p:grpSpPr>
        <p:pic>
          <p:nvPicPr>
            <p:cNvPr id="4" name="Picture 3">
              <a:extLst>
                <a:ext uri="{FF2B5EF4-FFF2-40B4-BE49-F238E27FC236}">
                  <a16:creationId xmlns:a16="http://schemas.microsoft.com/office/drawing/2014/main" id="{F930BA27-9ABA-4C85-AC9C-E28890358B93}"/>
                </a:ext>
              </a:extLst>
            </p:cNvPr>
            <p:cNvPicPr>
              <a:picLocks noChangeAspect="1"/>
            </p:cNvPicPr>
            <p:nvPr/>
          </p:nvPicPr>
          <p:blipFill>
            <a:blip r:embed="rId5"/>
            <a:stretch>
              <a:fillRect/>
            </a:stretch>
          </p:blipFill>
          <p:spPr>
            <a:xfrm>
              <a:off x="8636355" y="1819053"/>
              <a:ext cx="2488099" cy="3219893"/>
            </a:xfrm>
            <a:prstGeom prst="rect">
              <a:avLst/>
            </a:prstGeom>
            <a:ln>
              <a:solidFill>
                <a:schemeClr val="tx1"/>
              </a:solidFill>
            </a:ln>
          </p:spPr>
        </p:pic>
        <p:sp>
          <p:nvSpPr>
            <p:cNvPr id="5" name="Rectangle 4">
              <a:extLst>
                <a:ext uri="{FF2B5EF4-FFF2-40B4-BE49-F238E27FC236}">
                  <a16:creationId xmlns:a16="http://schemas.microsoft.com/office/drawing/2014/main" id="{B1E066F5-54C6-46DB-A98F-6F0E24F10D20}"/>
                </a:ext>
              </a:extLst>
            </p:cNvPr>
            <p:cNvSpPr/>
            <p:nvPr/>
          </p:nvSpPr>
          <p:spPr>
            <a:xfrm>
              <a:off x="9155524" y="3929974"/>
              <a:ext cx="1408714"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01985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4046200" y="-177800"/>
            <a:ext cx="184731" cy="369332"/>
          </a:xfrm>
          <a:prstGeom prst="rect">
            <a:avLst/>
          </a:prstGeom>
          <a:noFill/>
        </p:spPr>
        <p:txBody>
          <a:bodyPr wrap="none" rtlCol="0">
            <a:spAutoFit/>
          </a:bodyPr>
          <a:lstStyle/>
          <a:p>
            <a:endParaRPr lang="en-US" dirty="0"/>
          </a:p>
        </p:txBody>
      </p:sp>
      <p:sp>
        <p:nvSpPr>
          <p:cNvPr id="12" name="TextBox 11"/>
          <p:cNvSpPr txBox="1"/>
          <p:nvPr/>
        </p:nvSpPr>
        <p:spPr>
          <a:xfrm>
            <a:off x="13639800" y="38100"/>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01B02163-8E05-4B04-8460-07D488FAC6AF}"/>
              </a:ext>
            </a:extLst>
          </p:cNvPr>
          <p:cNvSpPr txBox="1"/>
          <p:nvPr/>
        </p:nvSpPr>
        <p:spPr>
          <a:xfrm>
            <a:off x="1913000" y="2460231"/>
            <a:ext cx="8365998" cy="147732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b="1" cap="all" dirty="0">
                <a:solidFill>
                  <a:srgbClr val="CB6015"/>
                </a:solidFill>
                <a:latin typeface="Avenir Next LT Pro" panose="020B05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b="1" cap="all" dirty="0">
                <a:solidFill>
                  <a:srgbClr val="CB6015"/>
                </a:solidFill>
                <a:latin typeface="Myriad Pro Black"/>
              </a:rPr>
              <a:t>implementation</a:t>
            </a:r>
            <a:endParaRPr kumimoji="0" lang="en-US" sz="2500" i="0" u="none" strike="noStrike" kern="1200" cap="all" spc="0" normalizeH="0" noProof="0" dirty="0">
              <a:ln>
                <a:noFill/>
              </a:ln>
              <a:solidFill>
                <a:srgbClr val="CB6015"/>
              </a:solidFill>
              <a:effectLst/>
              <a:uLnTx/>
              <a:uFillTx/>
              <a:latin typeface="Myriad Pro Black"/>
            </a:endParaRPr>
          </a:p>
        </p:txBody>
      </p:sp>
      <p:cxnSp>
        <p:nvCxnSpPr>
          <p:cNvPr id="18" name="Straight Connector 17">
            <a:extLst>
              <a:ext uri="{FF2B5EF4-FFF2-40B4-BE49-F238E27FC236}">
                <a16:creationId xmlns:a16="http://schemas.microsoft.com/office/drawing/2014/main" id="{679B9BF4-9E99-45EE-ADCF-DD4F9DB9AD3D}"/>
              </a:ext>
            </a:extLst>
          </p:cNvPr>
          <p:cNvCxnSpPr>
            <a:cxnSpLocks/>
          </p:cNvCxnSpPr>
          <p:nvPr/>
        </p:nvCxnSpPr>
        <p:spPr>
          <a:xfrm>
            <a:off x="5474661" y="3937559"/>
            <a:ext cx="1242677" cy="0"/>
          </a:xfrm>
          <a:prstGeom prst="line">
            <a:avLst/>
          </a:prstGeom>
          <a:ln w="57150">
            <a:solidFill>
              <a:srgbClr val="003C7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15A5B9-61C7-4FBF-BDDF-CFD7A0E5B7C4}"/>
              </a:ext>
            </a:extLst>
          </p:cNvPr>
          <p:cNvSpPr/>
          <p:nvPr/>
        </p:nvSpPr>
        <p:spPr>
          <a:xfrm>
            <a:off x="0" y="0"/>
            <a:ext cx="12192000" cy="638245"/>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5533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515443"/>
            <a:ext cx="5877722"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Implementation   </a:t>
            </a:r>
          </a:p>
          <a:p>
            <a:r>
              <a:rPr lang="en-US" sz="3500" cap="all" dirty="0">
                <a:solidFill>
                  <a:srgbClr val="003C71"/>
                </a:solidFill>
                <a:latin typeface="Myriad Pro Black"/>
              </a:rPr>
              <a:t>Checklist </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E2AD5AD-8050-40B8-891B-D8E3E26F7B58}"/>
              </a:ext>
            </a:extLst>
          </p:cNvPr>
          <p:cNvSpPr/>
          <p:nvPr/>
        </p:nvSpPr>
        <p:spPr>
          <a:xfrm>
            <a:off x="4599524" y="4257988"/>
            <a:ext cx="3215560" cy="369332"/>
          </a:xfrm>
          <a:prstGeom prst="rect">
            <a:avLst/>
          </a:prstGeom>
        </p:spPr>
        <p:txBody>
          <a:bodyPr wrap="none">
            <a:spAutoFit/>
          </a:bodyPr>
          <a:lstStyle/>
          <a:p>
            <a:pPr algn="ctr"/>
            <a:r>
              <a:rPr lang="en-US" b="1" dirty="0">
                <a:solidFill>
                  <a:schemeClr val="bg1"/>
                </a:solidFill>
                <a:latin typeface="Avenir Next LT Pro" panose="020B0504020202020204" pitchFamily="34" charset="0"/>
              </a:rPr>
              <a:t>OVERLOOKED AUDIENCES</a:t>
            </a:r>
            <a:endParaRPr lang="en-US" b="1" dirty="0">
              <a:solidFill>
                <a:schemeClr val="bg1"/>
              </a:solidFill>
            </a:endParaRPr>
          </a:p>
        </p:txBody>
      </p:sp>
      <p:sp>
        <p:nvSpPr>
          <p:cNvPr id="11" name="Content Placeholder 2">
            <a:extLst>
              <a:ext uri="{FF2B5EF4-FFF2-40B4-BE49-F238E27FC236}">
                <a16:creationId xmlns:a16="http://schemas.microsoft.com/office/drawing/2014/main" id="{327D4208-3B18-4BEC-B002-6AB96ADC66FF}"/>
              </a:ext>
            </a:extLst>
          </p:cNvPr>
          <p:cNvSpPr>
            <a:spLocks noGrp="1"/>
          </p:cNvSpPr>
          <p:nvPr>
            <p:ph sz="half" idx="1"/>
          </p:nvPr>
        </p:nvSpPr>
        <p:spPr>
          <a:xfrm>
            <a:off x="920185" y="1518688"/>
            <a:ext cx="5568246" cy="4597955"/>
          </a:xfrm>
        </p:spPr>
        <p:txBody>
          <a:bodyPr>
            <a:normAutofit/>
          </a:bodyPr>
          <a:lstStyle/>
          <a:p>
            <a:pPr>
              <a:buClr>
                <a:srgbClr val="CB6015"/>
              </a:buClr>
              <a:buFont typeface="Wingdings" panose="05000000000000000000" pitchFamily="2" charset="2"/>
              <a:buChar char="ü"/>
            </a:pPr>
            <a:r>
              <a:rPr lang="en-US" b="1" dirty="0">
                <a:solidFill>
                  <a:srgbClr val="003C71"/>
                </a:solidFill>
                <a:latin typeface="Myriad Pro Black"/>
              </a:rPr>
              <a:t>Participate in the Webinar</a:t>
            </a:r>
          </a:p>
          <a:p>
            <a:pPr marL="0" indent="0">
              <a:buNone/>
            </a:pPr>
            <a:endParaRPr lang="en-US" b="1" dirty="0">
              <a:solidFill>
                <a:srgbClr val="003C71"/>
              </a:solidFill>
              <a:latin typeface="Myriad Pro Black"/>
            </a:endParaRPr>
          </a:p>
          <a:p>
            <a:pPr>
              <a:buClr>
                <a:srgbClr val="CB6015"/>
              </a:buClr>
              <a:buFont typeface="Wingdings" panose="05000000000000000000" pitchFamily="2" charset="2"/>
              <a:buChar char="ü"/>
            </a:pPr>
            <a:r>
              <a:rPr lang="en-US" b="1" dirty="0">
                <a:solidFill>
                  <a:srgbClr val="003C71"/>
                </a:solidFill>
                <a:latin typeface="Myriad Pro Black"/>
              </a:rPr>
              <a:t>Read the Toolkit</a:t>
            </a:r>
          </a:p>
          <a:p>
            <a:pPr marL="0" indent="0">
              <a:buNone/>
            </a:pPr>
            <a:endParaRPr lang="en-US" b="1" dirty="0">
              <a:solidFill>
                <a:srgbClr val="003C71"/>
              </a:solidFill>
              <a:latin typeface="Myriad Pro Black"/>
            </a:endParaRPr>
          </a:p>
          <a:p>
            <a:pPr>
              <a:buClr>
                <a:srgbClr val="CB6015"/>
              </a:buClr>
              <a:buFont typeface="Wingdings" panose="05000000000000000000" pitchFamily="2" charset="2"/>
              <a:buChar char="ü"/>
            </a:pPr>
            <a:r>
              <a:rPr lang="en-US" b="1" dirty="0">
                <a:solidFill>
                  <a:srgbClr val="003C71"/>
                </a:solidFill>
                <a:latin typeface="Myriad Pro Black"/>
              </a:rPr>
              <a:t>Inform your Executive Board</a:t>
            </a:r>
          </a:p>
          <a:p>
            <a:pPr marL="0" indent="0">
              <a:buClr>
                <a:srgbClr val="CB6015"/>
              </a:buClr>
              <a:buNone/>
            </a:pPr>
            <a:endParaRPr lang="en-US" b="1" dirty="0">
              <a:solidFill>
                <a:srgbClr val="003C71"/>
              </a:solidFill>
              <a:latin typeface="Myriad Pro Black"/>
            </a:endParaRPr>
          </a:p>
          <a:p>
            <a:pPr>
              <a:buClr>
                <a:srgbClr val="CB6015"/>
              </a:buClr>
              <a:buFont typeface="Wingdings" panose="05000000000000000000" pitchFamily="2" charset="2"/>
              <a:buChar char="ü"/>
            </a:pPr>
            <a:r>
              <a:rPr lang="en-US" b="1" dirty="0">
                <a:solidFill>
                  <a:srgbClr val="003C71"/>
                </a:solidFill>
                <a:latin typeface="Myriad Pro Black"/>
              </a:rPr>
              <a:t>Update Your Website</a:t>
            </a:r>
          </a:p>
          <a:p>
            <a:pPr marL="0" indent="0">
              <a:buClr>
                <a:srgbClr val="CB6015"/>
              </a:buClr>
              <a:buNone/>
            </a:pPr>
            <a:endParaRPr lang="en-US" b="1" dirty="0">
              <a:latin typeface="Myriad Pro Black"/>
            </a:endParaRPr>
          </a:p>
          <a:p>
            <a:pPr>
              <a:buClr>
                <a:srgbClr val="CB6015"/>
              </a:buClr>
              <a:buFont typeface="Wingdings" panose="05000000000000000000" pitchFamily="2" charset="2"/>
              <a:buChar char="ü"/>
            </a:pPr>
            <a:r>
              <a:rPr lang="en-US" b="1" dirty="0">
                <a:solidFill>
                  <a:srgbClr val="003C71"/>
                </a:solidFill>
                <a:latin typeface="Myriad Pro Black"/>
              </a:rPr>
              <a:t>Make Joining Easy</a:t>
            </a:r>
          </a:p>
        </p:txBody>
      </p:sp>
      <p:sp>
        <p:nvSpPr>
          <p:cNvPr id="7" name="Content Placeholder 2">
            <a:extLst>
              <a:ext uri="{FF2B5EF4-FFF2-40B4-BE49-F238E27FC236}">
                <a16:creationId xmlns:a16="http://schemas.microsoft.com/office/drawing/2014/main" id="{CC72B62D-8485-469C-8509-260E230DF513}"/>
              </a:ext>
            </a:extLst>
          </p:cNvPr>
          <p:cNvSpPr txBox="1">
            <a:spLocks/>
          </p:cNvSpPr>
          <p:nvPr/>
        </p:nvSpPr>
        <p:spPr>
          <a:xfrm>
            <a:off x="6603243" y="1523606"/>
            <a:ext cx="5568246" cy="4597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C2E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C2E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C2E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C2E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C2E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B6015"/>
              </a:buClr>
              <a:buFont typeface="Wingdings" panose="05000000000000000000" pitchFamily="2" charset="2"/>
              <a:buChar char="ü"/>
            </a:pPr>
            <a:r>
              <a:rPr lang="en-US" b="1" dirty="0">
                <a:solidFill>
                  <a:srgbClr val="003C71"/>
                </a:solidFill>
                <a:latin typeface="Myriad Pro Black"/>
              </a:rPr>
              <a:t>Create a Schedule</a:t>
            </a:r>
          </a:p>
          <a:p>
            <a:pPr marL="0" indent="0">
              <a:buFont typeface="Arial" panose="020B0604020202020204" pitchFamily="34" charset="0"/>
              <a:buNone/>
            </a:pPr>
            <a:endParaRPr lang="en-US" b="1" dirty="0">
              <a:solidFill>
                <a:srgbClr val="003C71"/>
              </a:solidFill>
              <a:latin typeface="Myriad Pro Black"/>
            </a:endParaRPr>
          </a:p>
          <a:p>
            <a:pPr>
              <a:buClr>
                <a:srgbClr val="CB6015"/>
              </a:buClr>
              <a:buFont typeface="Wingdings" panose="05000000000000000000" pitchFamily="2" charset="2"/>
              <a:buChar char="ü"/>
            </a:pPr>
            <a:r>
              <a:rPr lang="en-US" b="1" dirty="0">
                <a:solidFill>
                  <a:srgbClr val="003C71"/>
                </a:solidFill>
                <a:latin typeface="Myriad Pro Black"/>
              </a:rPr>
              <a:t>Vary the Visuals</a:t>
            </a:r>
          </a:p>
          <a:p>
            <a:pPr marL="0" indent="0">
              <a:buFont typeface="Arial" panose="020B0604020202020204" pitchFamily="34" charset="0"/>
              <a:buNone/>
            </a:pPr>
            <a:endParaRPr lang="en-US" b="1" dirty="0">
              <a:solidFill>
                <a:srgbClr val="003C71"/>
              </a:solidFill>
              <a:latin typeface="Myriad Pro Black"/>
            </a:endParaRPr>
          </a:p>
          <a:p>
            <a:pPr>
              <a:buClr>
                <a:srgbClr val="CB6015"/>
              </a:buClr>
              <a:buFont typeface="Wingdings" panose="05000000000000000000" pitchFamily="2" charset="2"/>
              <a:buChar char="ü"/>
            </a:pPr>
            <a:r>
              <a:rPr lang="en-US" b="1" dirty="0">
                <a:solidFill>
                  <a:srgbClr val="003C71"/>
                </a:solidFill>
                <a:latin typeface="Myriad Pro Black"/>
              </a:rPr>
              <a:t>Directly Solicit Families</a:t>
            </a:r>
          </a:p>
          <a:p>
            <a:pPr marL="0" indent="0">
              <a:buClr>
                <a:srgbClr val="CB6015"/>
              </a:buClr>
              <a:buFont typeface="Arial" panose="020B0604020202020204" pitchFamily="34" charset="0"/>
              <a:buNone/>
            </a:pPr>
            <a:endParaRPr lang="en-US" b="1" dirty="0">
              <a:solidFill>
                <a:srgbClr val="003C71"/>
              </a:solidFill>
              <a:latin typeface="Myriad Pro Black"/>
            </a:endParaRPr>
          </a:p>
          <a:p>
            <a:pPr>
              <a:buClr>
                <a:srgbClr val="CB6015"/>
              </a:buClr>
              <a:buFont typeface="Wingdings" panose="05000000000000000000" pitchFamily="2" charset="2"/>
              <a:buChar char="ü"/>
            </a:pPr>
            <a:r>
              <a:rPr lang="en-US" b="1" dirty="0">
                <a:solidFill>
                  <a:srgbClr val="003C71"/>
                </a:solidFill>
                <a:latin typeface="Myriad Pro Black"/>
              </a:rPr>
              <a:t>Use Consistent Branding</a:t>
            </a:r>
          </a:p>
          <a:p>
            <a:pPr marL="0" indent="0">
              <a:buClr>
                <a:srgbClr val="CB6015"/>
              </a:buClr>
              <a:buFont typeface="Arial" panose="020B0604020202020204" pitchFamily="34" charset="0"/>
              <a:buNone/>
            </a:pPr>
            <a:endParaRPr lang="en-US" b="1" dirty="0">
              <a:latin typeface="Myriad Pro Black"/>
            </a:endParaRPr>
          </a:p>
          <a:p>
            <a:pPr>
              <a:buClr>
                <a:srgbClr val="CB6015"/>
              </a:buClr>
              <a:buFont typeface="Wingdings" panose="05000000000000000000" pitchFamily="2" charset="2"/>
              <a:buChar char="ü"/>
            </a:pPr>
            <a:r>
              <a:rPr lang="en-US" b="1" dirty="0">
                <a:solidFill>
                  <a:srgbClr val="003C71"/>
                </a:solidFill>
                <a:latin typeface="Myriad Pro Black"/>
              </a:rPr>
              <a:t>Ask, Ask, Ask!</a:t>
            </a:r>
          </a:p>
        </p:txBody>
      </p:sp>
    </p:spTree>
    <p:extLst>
      <p:ext uri="{BB962C8B-B14F-4D97-AF65-F5344CB8AC3E}">
        <p14:creationId xmlns:p14="http://schemas.microsoft.com/office/powerpoint/2010/main" val="2275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C759A3-9A31-4D73-A9CB-B9CF677C6D1F}"/>
              </a:ext>
            </a:extLst>
          </p:cNvPr>
          <p:cNvSpPr/>
          <p:nvPr/>
        </p:nvSpPr>
        <p:spPr>
          <a:xfrm>
            <a:off x="10356351" y="5599416"/>
            <a:ext cx="1835649" cy="125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D0CB0E-3CF2-491F-AA32-0703F0075C18}"/>
              </a:ext>
            </a:extLst>
          </p:cNvPr>
          <p:cNvSpPr/>
          <p:nvPr/>
        </p:nvSpPr>
        <p:spPr>
          <a:xfrm>
            <a:off x="4726715" y="1530837"/>
            <a:ext cx="2778325" cy="3467616"/>
          </a:xfrm>
          <a:prstGeom prst="rect">
            <a:avLst/>
          </a:prstGeom>
        </p:spPr>
        <p:txBody>
          <a:bodyPr wrap="none">
            <a:spAutoFit/>
          </a:bodyPr>
          <a:lstStyle/>
          <a:p>
            <a:pPr algn="ctr">
              <a:lnSpc>
                <a:spcPts val="6500"/>
              </a:lnSpc>
            </a:pPr>
            <a:r>
              <a:rPr lang="en-US" sz="8000" b="1" dirty="0">
                <a:solidFill>
                  <a:srgbClr val="003D69"/>
                </a:solidFill>
                <a:latin typeface="Myriad Pro Black"/>
                <a:ea typeface="Calibri" panose="020F0502020204030204" pitchFamily="34" charset="0"/>
                <a:cs typeface="Arial" panose="020B0604020202020204" pitchFamily="34" charset="0"/>
              </a:rPr>
              <a:t>HOW</a:t>
            </a:r>
          </a:p>
          <a:p>
            <a:pPr algn="ctr">
              <a:lnSpc>
                <a:spcPts val="6500"/>
              </a:lnSpc>
            </a:pPr>
            <a:r>
              <a:rPr lang="en-US" sz="8000" b="1" dirty="0">
                <a:solidFill>
                  <a:srgbClr val="003D69"/>
                </a:solidFill>
                <a:latin typeface="Myriad Pro Black"/>
                <a:ea typeface="Calibri" panose="020F0502020204030204" pitchFamily="34" charset="0"/>
                <a:cs typeface="Arial" panose="020B0604020202020204" pitchFamily="34" charset="0"/>
              </a:rPr>
              <a:t>DO</a:t>
            </a:r>
          </a:p>
          <a:p>
            <a:pPr algn="ctr">
              <a:lnSpc>
                <a:spcPts val="6500"/>
              </a:lnSpc>
            </a:pPr>
            <a:r>
              <a:rPr lang="en-US" sz="8000" b="1" dirty="0">
                <a:solidFill>
                  <a:srgbClr val="003D69"/>
                </a:solidFill>
                <a:latin typeface="Myriad Pro Black"/>
                <a:ea typeface="Calibri" panose="020F0502020204030204" pitchFamily="34" charset="0"/>
                <a:cs typeface="Arial" panose="020B0604020202020204" pitchFamily="34" charset="0"/>
              </a:rPr>
              <a:t>YOU</a:t>
            </a:r>
          </a:p>
          <a:p>
            <a:pPr algn="ctr">
              <a:lnSpc>
                <a:spcPts val="6500"/>
              </a:lnSpc>
            </a:pPr>
            <a:r>
              <a:rPr lang="en-US" sz="8000" b="1" dirty="0">
                <a:solidFill>
                  <a:srgbClr val="003D69"/>
                </a:solidFill>
                <a:latin typeface="Myriad Pro Black"/>
                <a:ea typeface="Calibri" panose="020F0502020204030204" pitchFamily="34" charset="0"/>
                <a:cs typeface="Arial" panose="020B0604020202020204" pitchFamily="34" charset="0"/>
              </a:rPr>
              <a:t>PTA?</a:t>
            </a:r>
            <a:endParaRPr lang="en-US" b="1" dirty="0"/>
          </a:p>
        </p:txBody>
      </p:sp>
      <p:pic>
        <p:nvPicPr>
          <p:cNvPr id="6" name="Picture 5" descr="A picture containing drawing&#10;&#10;Description automatically generated">
            <a:extLst>
              <a:ext uri="{FF2B5EF4-FFF2-40B4-BE49-F238E27FC236}">
                <a16:creationId xmlns:a16="http://schemas.microsoft.com/office/drawing/2014/main" id="{1EEEFD5D-E28B-4036-AE81-0E6E0EC0F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7630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600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0057-2635-4FA3-B017-2A7A01C06A89}"/>
              </a:ext>
            </a:extLst>
          </p:cNvPr>
          <p:cNvSpPr>
            <a:spLocks noGrp="1"/>
          </p:cNvSpPr>
          <p:nvPr>
            <p:ph type="title"/>
          </p:nvPr>
        </p:nvSpPr>
        <p:spPr/>
        <p:txBody>
          <a:bodyPr/>
          <a:lstStyle/>
          <a:p>
            <a:r>
              <a:rPr lang="en-US" dirty="0">
                <a:solidFill>
                  <a:srgbClr val="003C71"/>
                </a:solidFill>
                <a:latin typeface="Myriad Pro Black"/>
              </a:rPr>
              <a:t>Why are we here today?</a:t>
            </a:r>
          </a:p>
        </p:txBody>
      </p:sp>
      <p:sp>
        <p:nvSpPr>
          <p:cNvPr id="11" name="Content Placeholder 10">
            <a:extLst>
              <a:ext uri="{FF2B5EF4-FFF2-40B4-BE49-F238E27FC236}">
                <a16:creationId xmlns:a16="http://schemas.microsoft.com/office/drawing/2014/main" id="{F2CF676F-C7B0-47E5-838F-70498ECEDC79}"/>
              </a:ext>
            </a:extLst>
          </p:cNvPr>
          <p:cNvSpPr>
            <a:spLocks noGrp="1"/>
          </p:cNvSpPr>
          <p:nvPr>
            <p:ph sz="half" idx="2"/>
          </p:nvPr>
        </p:nvSpPr>
        <p:spPr>
          <a:xfrm>
            <a:off x="2229207" y="2448718"/>
            <a:ext cx="9330447" cy="2512810"/>
          </a:xfrm>
        </p:spPr>
        <p:txBody>
          <a:bodyPr>
            <a:normAutofit lnSpcReduction="10000"/>
          </a:bodyPr>
          <a:lstStyle/>
          <a:p>
            <a:pPr marL="0" indent="0">
              <a:buNone/>
            </a:pPr>
            <a:r>
              <a:rPr lang="en-US" sz="5400" b="1" dirty="0">
                <a:solidFill>
                  <a:srgbClr val="003C71"/>
                </a:solidFill>
                <a:latin typeface="Myriad Pro Black"/>
              </a:rPr>
              <a:t>To Make Every </a:t>
            </a:r>
          </a:p>
          <a:p>
            <a:pPr marL="0" indent="0">
              <a:buNone/>
            </a:pPr>
            <a:r>
              <a:rPr lang="en-US" sz="5400" b="1" dirty="0">
                <a:solidFill>
                  <a:srgbClr val="003C71"/>
                </a:solidFill>
                <a:latin typeface="Myriad Pro Black"/>
              </a:rPr>
              <a:t>Child’s Potential </a:t>
            </a:r>
          </a:p>
          <a:p>
            <a:pPr marL="0" indent="0">
              <a:buNone/>
            </a:pPr>
            <a:r>
              <a:rPr lang="en-US" sz="5400" b="1" dirty="0">
                <a:solidFill>
                  <a:srgbClr val="003C71"/>
                </a:solidFill>
                <a:latin typeface="Myriad Pro Black"/>
              </a:rPr>
              <a:t>a Reality.</a:t>
            </a:r>
          </a:p>
        </p:txBody>
      </p:sp>
    </p:spTree>
    <p:extLst>
      <p:ext uri="{BB962C8B-B14F-4D97-AF65-F5344CB8AC3E}">
        <p14:creationId xmlns:p14="http://schemas.microsoft.com/office/powerpoint/2010/main" val="93011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0057-2635-4FA3-B017-2A7A01C06A89}"/>
              </a:ext>
            </a:extLst>
          </p:cNvPr>
          <p:cNvSpPr>
            <a:spLocks noGrp="1"/>
          </p:cNvSpPr>
          <p:nvPr>
            <p:ph type="title"/>
          </p:nvPr>
        </p:nvSpPr>
        <p:spPr/>
        <p:txBody>
          <a:bodyPr>
            <a:normAutofit/>
          </a:bodyPr>
          <a:lstStyle/>
          <a:p>
            <a:r>
              <a:rPr lang="en-US" dirty="0">
                <a:latin typeface="Myriad Pro Black"/>
              </a:rPr>
              <a:t>We’re also here because . . . </a:t>
            </a:r>
            <a:endParaRPr lang="en-US" dirty="0">
              <a:solidFill>
                <a:srgbClr val="003C71"/>
              </a:solidFill>
              <a:latin typeface="Myriad Pro Black"/>
            </a:endParaRPr>
          </a:p>
        </p:txBody>
      </p:sp>
      <p:sp>
        <p:nvSpPr>
          <p:cNvPr id="6" name="Content Placeholder 10">
            <a:extLst>
              <a:ext uri="{FF2B5EF4-FFF2-40B4-BE49-F238E27FC236}">
                <a16:creationId xmlns:a16="http://schemas.microsoft.com/office/drawing/2014/main" id="{06F46DDD-4928-494B-9947-0CFFF74890BE}"/>
              </a:ext>
            </a:extLst>
          </p:cNvPr>
          <p:cNvSpPr txBox="1">
            <a:spLocks/>
          </p:cNvSpPr>
          <p:nvPr/>
        </p:nvSpPr>
        <p:spPr>
          <a:xfrm>
            <a:off x="2493119" y="3479962"/>
            <a:ext cx="8350629" cy="859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C7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C7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C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C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latin typeface="Myriad Pro Light" panose="020B0603030403020204" pitchFamily="34" charset="0"/>
              </a:rPr>
              <a:t>“PTA sits quietly in the background.”</a:t>
            </a:r>
          </a:p>
        </p:txBody>
      </p:sp>
      <p:sp>
        <p:nvSpPr>
          <p:cNvPr id="9" name="Content Placeholder 10">
            <a:extLst>
              <a:ext uri="{FF2B5EF4-FFF2-40B4-BE49-F238E27FC236}">
                <a16:creationId xmlns:a16="http://schemas.microsoft.com/office/drawing/2014/main" id="{7E39D073-64E9-4DD2-BEC1-16631C4C9D68}"/>
              </a:ext>
            </a:extLst>
          </p:cNvPr>
          <p:cNvSpPr txBox="1">
            <a:spLocks/>
          </p:cNvSpPr>
          <p:nvPr/>
        </p:nvSpPr>
        <p:spPr>
          <a:xfrm rot="21143561">
            <a:off x="4108321" y="1787088"/>
            <a:ext cx="3797387" cy="6945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C7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C7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C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C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Myriad Pro Light" panose="020B0603030403020204" pitchFamily="34" charset="0"/>
              </a:rPr>
              <a:t>“Membership may only be $10, but </a:t>
            </a:r>
            <a:r>
              <a:rPr lang="en-US" dirty="0">
                <a:solidFill>
                  <a:srgbClr val="CB6015"/>
                </a:solidFill>
                <a:latin typeface="Myriad Pro Light" panose="020B0603030403020204" pitchFamily="34" charset="0"/>
              </a:rPr>
              <a:t>what is that going to do</a:t>
            </a:r>
            <a:r>
              <a:rPr lang="en-US" dirty="0">
                <a:latin typeface="Myriad Pro Light" panose="020B0603030403020204" pitchFamily="34" charset="0"/>
              </a:rPr>
              <a:t>? ”</a:t>
            </a:r>
          </a:p>
        </p:txBody>
      </p:sp>
      <p:sp>
        <p:nvSpPr>
          <p:cNvPr id="5" name="Content Placeholder 10">
            <a:extLst>
              <a:ext uri="{FF2B5EF4-FFF2-40B4-BE49-F238E27FC236}">
                <a16:creationId xmlns:a16="http://schemas.microsoft.com/office/drawing/2014/main" id="{467ED410-5C4E-4206-9945-3052621D3975}"/>
              </a:ext>
            </a:extLst>
          </p:cNvPr>
          <p:cNvSpPr txBox="1">
            <a:spLocks/>
          </p:cNvSpPr>
          <p:nvPr/>
        </p:nvSpPr>
        <p:spPr>
          <a:xfrm rot="398872">
            <a:off x="7968342" y="5326278"/>
            <a:ext cx="2822985" cy="1069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C7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C7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C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C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Myriad Pro Light" panose="020B0603030403020204" pitchFamily="34" charset="0"/>
              </a:rPr>
              <a:t>“At the end of the day, </a:t>
            </a:r>
            <a:r>
              <a:rPr lang="en-US" sz="2400" dirty="0">
                <a:solidFill>
                  <a:srgbClr val="CB6015"/>
                </a:solidFill>
                <a:latin typeface="Myriad Pro Light" panose="020B0603030403020204" pitchFamily="34" charset="0"/>
              </a:rPr>
              <a:t>what is the benefit </a:t>
            </a:r>
            <a:r>
              <a:rPr lang="en-US" sz="2400" dirty="0">
                <a:latin typeface="Myriad Pro Light" panose="020B0603030403020204" pitchFamily="34" charset="0"/>
              </a:rPr>
              <a:t>to my son?”</a:t>
            </a:r>
          </a:p>
        </p:txBody>
      </p:sp>
      <p:sp>
        <p:nvSpPr>
          <p:cNvPr id="3" name="Rectangle 2">
            <a:extLst>
              <a:ext uri="{FF2B5EF4-FFF2-40B4-BE49-F238E27FC236}">
                <a16:creationId xmlns:a16="http://schemas.microsoft.com/office/drawing/2014/main" id="{4CCA2AE3-F891-4B64-BA21-9EDBB560C689}"/>
              </a:ext>
            </a:extLst>
          </p:cNvPr>
          <p:cNvSpPr/>
          <p:nvPr/>
        </p:nvSpPr>
        <p:spPr>
          <a:xfrm rot="346127">
            <a:off x="4411436" y="4287584"/>
            <a:ext cx="2646319" cy="2462213"/>
          </a:xfrm>
          <a:prstGeom prst="rect">
            <a:avLst/>
          </a:prstGeom>
        </p:spPr>
        <p:txBody>
          <a:bodyPr wrap="square">
            <a:spAutoFit/>
          </a:bodyPr>
          <a:lstStyle/>
          <a:p>
            <a:pPr algn="ctr"/>
            <a:r>
              <a:rPr lang="en-US" sz="2200" dirty="0">
                <a:solidFill>
                  <a:srgbClr val="003C71"/>
                </a:solidFill>
                <a:latin typeface="Myriad Pro Light" panose="020B0603030403020204" pitchFamily="34" charset="0"/>
              </a:rPr>
              <a:t>“</a:t>
            </a:r>
            <a:r>
              <a:rPr lang="en-US" sz="2200" dirty="0">
                <a:solidFill>
                  <a:srgbClr val="CB6015"/>
                </a:solidFill>
                <a:latin typeface="Myriad Pro Light" panose="020B0603030403020204" pitchFamily="34" charset="0"/>
              </a:rPr>
              <a:t>I</a:t>
            </a:r>
            <a:r>
              <a:rPr lang="en-US" sz="2200" dirty="0">
                <a:solidFill>
                  <a:srgbClr val="003C71"/>
                </a:solidFill>
                <a:latin typeface="Myriad Pro Light" panose="020B0603030403020204" pitchFamily="34" charset="0"/>
              </a:rPr>
              <a:t> </a:t>
            </a:r>
            <a:r>
              <a:rPr lang="en-US" sz="2200" dirty="0">
                <a:solidFill>
                  <a:srgbClr val="CB6015"/>
                </a:solidFill>
                <a:latin typeface="Myriad Pro Light" panose="020B0603030403020204" pitchFamily="34" charset="0"/>
              </a:rPr>
              <a:t>wish I could be more involved</a:t>
            </a:r>
            <a:r>
              <a:rPr lang="en-US" sz="2200" dirty="0">
                <a:solidFill>
                  <a:srgbClr val="003C71"/>
                </a:solidFill>
                <a:latin typeface="Myriad Pro Light" panose="020B0603030403020204" pitchFamily="34" charset="0"/>
              </a:rPr>
              <a:t>. I work . . so it’s </a:t>
            </a:r>
            <a:r>
              <a:rPr lang="en-US" sz="2200" dirty="0">
                <a:solidFill>
                  <a:srgbClr val="CB6015"/>
                </a:solidFill>
                <a:latin typeface="Myriad Pro Light" panose="020B0603030403020204" pitchFamily="34" charset="0"/>
              </a:rPr>
              <a:t>hard to get home early </a:t>
            </a:r>
            <a:r>
              <a:rPr lang="en-US" sz="2200" dirty="0">
                <a:solidFill>
                  <a:srgbClr val="003C71"/>
                </a:solidFill>
                <a:latin typeface="Myriad Pro Light" panose="020B0603030403020204" pitchFamily="34" charset="0"/>
              </a:rPr>
              <a:t>and make all the events with a full-time job.”</a:t>
            </a:r>
          </a:p>
        </p:txBody>
      </p:sp>
      <p:sp>
        <p:nvSpPr>
          <p:cNvPr id="4" name="Rectangle 3">
            <a:extLst>
              <a:ext uri="{FF2B5EF4-FFF2-40B4-BE49-F238E27FC236}">
                <a16:creationId xmlns:a16="http://schemas.microsoft.com/office/drawing/2014/main" id="{0D7F5CC8-FF30-48C8-96CC-EF3F652001B3}"/>
              </a:ext>
            </a:extLst>
          </p:cNvPr>
          <p:cNvSpPr/>
          <p:nvPr/>
        </p:nvSpPr>
        <p:spPr>
          <a:xfrm rot="21186879">
            <a:off x="287606" y="4421016"/>
            <a:ext cx="3589493" cy="1938992"/>
          </a:xfrm>
          <a:prstGeom prst="rect">
            <a:avLst/>
          </a:prstGeom>
        </p:spPr>
        <p:txBody>
          <a:bodyPr wrap="square">
            <a:spAutoFit/>
          </a:bodyPr>
          <a:lstStyle/>
          <a:p>
            <a:r>
              <a:rPr lang="en-US" sz="2400" dirty="0">
                <a:solidFill>
                  <a:srgbClr val="CB6015"/>
                </a:solidFill>
                <a:latin typeface="Myriad Pro Light" panose="020B0603030403020204" pitchFamily="34" charset="0"/>
              </a:rPr>
              <a:t>“I’m not in any of the little clubs</a:t>
            </a:r>
            <a:r>
              <a:rPr lang="en-US" sz="2400" dirty="0">
                <a:solidFill>
                  <a:srgbClr val="003C71"/>
                </a:solidFill>
                <a:latin typeface="Myriad Pro Light" panose="020B0603030403020204" pitchFamily="34" charset="0"/>
              </a:rPr>
              <a:t>. They are almost like a political group: they want to be like the union for the kids.” </a:t>
            </a:r>
          </a:p>
        </p:txBody>
      </p:sp>
      <p:sp>
        <p:nvSpPr>
          <p:cNvPr id="7" name="Rectangle 6">
            <a:extLst>
              <a:ext uri="{FF2B5EF4-FFF2-40B4-BE49-F238E27FC236}">
                <a16:creationId xmlns:a16="http://schemas.microsoft.com/office/drawing/2014/main" id="{C1888408-9001-441B-AA5B-E58BEFBE754D}"/>
              </a:ext>
            </a:extLst>
          </p:cNvPr>
          <p:cNvSpPr/>
          <p:nvPr/>
        </p:nvSpPr>
        <p:spPr>
          <a:xfrm rot="20869892">
            <a:off x="562270" y="1979086"/>
            <a:ext cx="3238500" cy="1938992"/>
          </a:xfrm>
          <a:prstGeom prst="rect">
            <a:avLst/>
          </a:prstGeom>
        </p:spPr>
        <p:txBody>
          <a:bodyPr wrap="square">
            <a:spAutoFit/>
          </a:bodyPr>
          <a:lstStyle/>
          <a:p>
            <a:r>
              <a:rPr lang="en-US" sz="2000" dirty="0">
                <a:solidFill>
                  <a:srgbClr val="003C71"/>
                </a:solidFill>
                <a:latin typeface="Myriad Pro Light" panose="020B0603030403020204" pitchFamily="34" charset="0"/>
              </a:rPr>
              <a:t>“ . . . most people believe the PTA could do a better job recruiting a </a:t>
            </a:r>
            <a:r>
              <a:rPr lang="en-US" sz="2000" dirty="0">
                <a:solidFill>
                  <a:srgbClr val="CB6015"/>
                </a:solidFill>
                <a:latin typeface="Myriad Pro Light" panose="020B0603030403020204" pitchFamily="34" charset="0"/>
              </a:rPr>
              <a:t>more diverse base</a:t>
            </a:r>
            <a:r>
              <a:rPr lang="en-US" sz="2000" dirty="0">
                <a:solidFill>
                  <a:srgbClr val="003C71"/>
                </a:solidFill>
                <a:latin typeface="Myriad Pro Light" panose="020B0603030403020204" pitchFamily="34" charset="0"/>
              </a:rPr>
              <a:t>. ​”</a:t>
            </a:r>
          </a:p>
          <a:p>
            <a:endParaRPr lang="en-US" sz="2000" dirty="0">
              <a:solidFill>
                <a:srgbClr val="003C71"/>
              </a:solidFill>
              <a:latin typeface="Myriad Pro Light" panose="020B0603030403020204" pitchFamily="34" charset="0"/>
            </a:endParaRPr>
          </a:p>
          <a:p>
            <a:r>
              <a:rPr lang="en-US" sz="2000" dirty="0">
                <a:solidFill>
                  <a:srgbClr val="003C71"/>
                </a:solidFill>
                <a:latin typeface="Myriad Pro Light" panose="020B0603030403020204" pitchFamily="34" charset="0"/>
              </a:rPr>
              <a:t>​</a:t>
            </a:r>
          </a:p>
        </p:txBody>
      </p:sp>
      <p:sp>
        <p:nvSpPr>
          <p:cNvPr id="8" name="Rectangle 7">
            <a:extLst>
              <a:ext uri="{FF2B5EF4-FFF2-40B4-BE49-F238E27FC236}">
                <a16:creationId xmlns:a16="http://schemas.microsoft.com/office/drawing/2014/main" id="{0B30272A-3A2F-489A-A21E-0A7A5D4E5E23}"/>
              </a:ext>
            </a:extLst>
          </p:cNvPr>
          <p:cNvSpPr/>
          <p:nvPr/>
        </p:nvSpPr>
        <p:spPr>
          <a:xfrm rot="746701">
            <a:off x="8221866" y="2376332"/>
            <a:ext cx="3873034" cy="400110"/>
          </a:xfrm>
          <a:prstGeom prst="rect">
            <a:avLst/>
          </a:prstGeom>
        </p:spPr>
        <p:txBody>
          <a:bodyPr wrap="square">
            <a:spAutoFit/>
          </a:bodyPr>
          <a:lstStyle/>
          <a:p>
            <a:r>
              <a:rPr lang="en-US" sz="2000" dirty="0">
                <a:solidFill>
                  <a:srgbClr val="003C71"/>
                </a:solidFill>
                <a:latin typeface="Myriad Pro Light" panose="020B0603030403020204" pitchFamily="34" charset="0"/>
              </a:rPr>
              <a:t>“PTA </a:t>
            </a:r>
            <a:r>
              <a:rPr lang="en-US" sz="2000" dirty="0">
                <a:solidFill>
                  <a:srgbClr val="F37832"/>
                </a:solidFill>
                <a:latin typeface="Myriad Pro Light" panose="020B0603030403020204" pitchFamily="34" charset="0"/>
              </a:rPr>
              <a:t>doesn’t </a:t>
            </a:r>
            <a:r>
              <a:rPr lang="en-US" sz="2000" dirty="0">
                <a:solidFill>
                  <a:srgbClr val="003C71"/>
                </a:solidFill>
                <a:latin typeface="Myriad Pro Light" panose="020B0603030403020204" pitchFamily="34" charset="0"/>
              </a:rPr>
              <a:t>really </a:t>
            </a:r>
            <a:r>
              <a:rPr lang="en-US" sz="2000" dirty="0">
                <a:solidFill>
                  <a:srgbClr val="F37832"/>
                </a:solidFill>
                <a:latin typeface="Myriad Pro Light" panose="020B0603030403020204" pitchFamily="34" charset="0"/>
              </a:rPr>
              <a:t>look like me</a:t>
            </a:r>
            <a:r>
              <a:rPr lang="en-US" sz="2000" dirty="0">
                <a:solidFill>
                  <a:srgbClr val="003C71"/>
                </a:solidFill>
                <a:latin typeface="Myriad Pro Light" panose="020B0603030403020204" pitchFamily="34" charset="0"/>
              </a:rPr>
              <a:t>.”</a:t>
            </a:r>
          </a:p>
        </p:txBody>
      </p:sp>
      <p:sp>
        <p:nvSpPr>
          <p:cNvPr id="10" name="Rectangle 9">
            <a:extLst>
              <a:ext uri="{FF2B5EF4-FFF2-40B4-BE49-F238E27FC236}">
                <a16:creationId xmlns:a16="http://schemas.microsoft.com/office/drawing/2014/main" id="{C6D0BFEF-8A55-43CF-994B-48EA85BBAFBF}"/>
              </a:ext>
            </a:extLst>
          </p:cNvPr>
          <p:cNvSpPr/>
          <p:nvPr/>
        </p:nvSpPr>
        <p:spPr>
          <a:xfrm rot="434683">
            <a:off x="8534822" y="4395541"/>
            <a:ext cx="3484066" cy="830997"/>
          </a:xfrm>
          <a:prstGeom prst="rect">
            <a:avLst/>
          </a:prstGeom>
        </p:spPr>
        <p:txBody>
          <a:bodyPr wrap="square">
            <a:spAutoFit/>
          </a:bodyPr>
          <a:lstStyle/>
          <a:p>
            <a:r>
              <a:rPr lang="en-US" sz="2400" dirty="0">
                <a:solidFill>
                  <a:srgbClr val="003C71"/>
                </a:solidFill>
                <a:latin typeface="Myriad Pro Light" panose="020B0603030403020204" pitchFamily="34" charset="0"/>
              </a:rPr>
              <a:t>“I have </a:t>
            </a:r>
            <a:r>
              <a:rPr lang="en-US" sz="2400" dirty="0">
                <a:solidFill>
                  <a:srgbClr val="CB6015"/>
                </a:solidFill>
                <a:latin typeface="Myriad Pro Light" panose="020B0603030403020204" pitchFamily="34" charset="0"/>
              </a:rPr>
              <a:t>no idea . . . how the funds are helping.”</a:t>
            </a:r>
          </a:p>
        </p:txBody>
      </p:sp>
    </p:spTree>
    <p:extLst>
      <p:ext uri="{BB962C8B-B14F-4D97-AF65-F5344CB8AC3E}">
        <p14:creationId xmlns:p14="http://schemas.microsoft.com/office/powerpoint/2010/main" val="30609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9"/>
                                          </p:stCondLst>
                                        </p:cTn>
                                        <p:tgtEl>
                                          <p:spTgt spid="3"/>
                                        </p:tgtEl>
                                        <p:attrNameLst>
                                          <p:attrName>style.visibility</p:attrName>
                                        </p:attrNameLst>
                                      </p:cBhvr>
                                      <p:to>
                                        <p:strVal val="visible"/>
                                      </p:to>
                                    </p:set>
                                  </p:childTnLst>
                                </p:cTn>
                              </p:par>
                            </p:childTnLst>
                          </p:cTn>
                        </p:par>
                        <p:par>
                          <p:cTn id="25" fill="hold">
                            <p:stCondLst>
                              <p:cond delay="7010"/>
                            </p:stCondLst>
                            <p:childTnLst>
                              <p:par>
                                <p:cTn id="26" presetID="1" presetClass="entr" presetSubtype="0" fill="hold" grpId="0" nodeType="afterEffect">
                                  <p:stCondLst>
                                    <p:cond delay="100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8010"/>
                            </p:stCondLst>
                            <p:childTnLst>
                              <p:par>
                                <p:cTn id="29" presetID="1" presetClass="entr" presetSubtype="0" fill="hold" grpId="1"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6" presetClass="emph" presetSubtype="0" fill="hold" grpId="2" nodeType="withEffect">
                                  <p:stCondLst>
                                    <p:cond delay="0"/>
                                  </p:stCondLst>
                                  <p:childTnLst>
                                    <p:animScale>
                                      <p:cBhvr>
                                        <p:cTn id="32"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9" grpId="0"/>
      <p:bldP spid="5" grpId="0"/>
      <p:bldP spid="3" grpId="0"/>
      <p:bldP spid="4"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4046200" y="-177800"/>
            <a:ext cx="184731" cy="369332"/>
          </a:xfrm>
          <a:prstGeom prst="rect">
            <a:avLst/>
          </a:prstGeom>
          <a:noFill/>
        </p:spPr>
        <p:txBody>
          <a:bodyPr wrap="none" rtlCol="0">
            <a:spAutoFit/>
          </a:bodyPr>
          <a:lstStyle/>
          <a:p>
            <a:endParaRPr lang="en-US" dirty="0"/>
          </a:p>
        </p:txBody>
      </p:sp>
      <p:sp>
        <p:nvSpPr>
          <p:cNvPr id="12" name="TextBox 11"/>
          <p:cNvSpPr txBox="1"/>
          <p:nvPr/>
        </p:nvSpPr>
        <p:spPr>
          <a:xfrm>
            <a:off x="13639800" y="38100"/>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01B02163-8E05-4B04-8460-07D488FAC6AF}"/>
              </a:ext>
            </a:extLst>
          </p:cNvPr>
          <p:cNvSpPr txBox="1"/>
          <p:nvPr/>
        </p:nvSpPr>
        <p:spPr>
          <a:xfrm>
            <a:off x="2588165" y="3036580"/>
            <a:ext cx="7015668" cy="7848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all" spc="0" normalizeH="0" noProof="0" dirty="0">
                <a:ln>
                  <a:noFill/>
                </a:ln>
                <a:solidFill>
                  <a:srgbClr val="CB6015"/>
                </a:solidFill>
                <a:effectLst/>
                <a:uLnTx/>
                <a:uFillTx/>
                <a:latin typeface="Myriad Pro Black"/>
              </a:rPr>
              <a:t>Research &amp; insights</a:t>
            </a:r>
            <a:endParaRPr kumimoji="0" lang="en-US" sz="2500" i="0" u="none" strike="noStrike" kern="1200" cap="all" spc="0" normalizeH="0" noProof="0" dirty="0">
              <a:ln>
                <a:noFill/>
              </a:ln>
              <a:solidFill>
                <a:srgbClr val="CB6015"/>
              </a:solidFill>
              <a:effectLst/>
              <a:uLnTx/>
              <a:uFillTx/>
              <a:latin typeface="Myriad Pro Black"/>
            </a:endParaRPr>
          </a:p>
        </p:txBody>
      </p:sp>
      <p:cxnSp>
        <p:nvCxnSpPr>
          <p:cNvPr id="18" name="Straight Connector 17">
            <a:extLst>
              <a:ext uri="{FF2B5EF4-FFF2-40B4-BE49-F238E27FC236}">
                <a16:creationId xmlns:a16="http://schemas.microsoft.com/office/drawing/2014/main" id="{679B9BF4-9E99-45EE-ADCF-DD4F9DB9AD3D}"/>
              </a:ext>
            </a:extLst>
          </p:cNvPr>
          <p:cNvCxnSpPr>
            <a:cxnSpLocks/>
          </p:cNvCxnSpPr>
          <p:nvPr/>
        </p:nvCxnSpPr>
        <p:spPr>
          <a:xfrm>
            <a:off x="5474660" y="3896217"/>
            <a:ext cx="1242677" cy="0"/>
          </a:xfrm>
          <a:prstGeom prst="line">
            <a:avLst/>
          </a:prstGeom>
          <a:ln w="57150">
            <a:solidFill>
              <a:srgbClr val="003C7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A47192A-B286-4271-BB93-DB8E5E8C9825}"/>
              </a:ext>
            </a:extLst>
          </p:cNvPr>
          <p:cNvSpPr/>
          <p:nvPr/>
        </p:nvSpPr>
        <p:spPr>
          <a:xfrm>
            <a:off x="0" y="0"/>
            <a:ext cx="12192000" cy="638245"/>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91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9" y="469723"/>
            <a:ext cx="3499078"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Research </a:t>
            </a:r>
          </a:p>
          <a:p>
            <a:r>
              <a:rPr lang="en-US" sz="3500" cap="all" dirty="0">
                <a:latin typeface="Myriad Pro Black"/>
              </a:rPr>
              <a:t>overview</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Black"/>
            </a:endParaRPr>
          </a:p>
        </p:txBody>
      </p:sp>
      <p:grpSp>
        <p:nvGrpSpPr>
          <p:cNvPr id="16" name="Group 15">
            <a:extLst>
              <a:ext uri="{FF2B5EF4-FFF2-40B4-BE49-F238E27FC236}">
                <a16:creationId xmlns:a16="http://schemas.microsoft.com/office/drawing/2014/main" id="{CC90C38B-832B-46D8-910B-3CB3B20F43C6}"/>
              </a:ext>
            </a:extLst>
          </p:cNvPr>
          <p:cNvGrpSpPr/>
          <p:nvPr/>
        </p:nvGrpSpPr>
        <p:grpSpPr>
          <a:xfrm>
            <a:off x="1133759" y="2023111"/>
            <a:ext cx="10794067" cy="3720892"/>
            <a:chOff x="1753995" y="2224465"/>
            <a:chExt cx="8618998" cy="2970897"/>
          </a:xfrm>
        </p:grpSpPr>
        <p:sp>
          <p:nvSpPr>
            <p:cNvPr id="81" name="Arrow: Pentagon 80">
              <a:extLst>
                <a:ext uri="{FF2B5EF4-FFF2-40B4-BE49-F238E27FC236}">
                  <a16:creationId xmlns:a16="http://schemas.microsoft.com/office/drawing/2014/main" id="{0C818087-1A78-43A6-8F5D-0D342DFFC82B}"/>
                </a:ext>
              </a:extLst>
            </p:cNvPr>
            <p:cNvSpPr/>
            <p:nvPr/>
          </p:nvSpPr>
          <p:spPr>
            <a:xfrm rot="5400000" flipV="1">
              <a:off x="2677797" y="2049477"/>
              <a:ext cx="1231049" cy="1581025"/>
            </a:xfrm>
            <a:prstGeom prst="homePlate">
              <a:avLst>
                <a:gd name="adj" fmla="val 33333"/>
              </a:avLst>
            </a:prstGeom>
            <a:noFill/>
            <a:ln w="57150">
              <a:solidFill>
                <a:srgbClr val="00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Black"/>
              </a:endParaRPr>
            </a:p>
          </p:txBody>
        </p:sp>
        <p:sp>
          <p:nvSpPr>
            <p:cNvPr id="82" name="Arrow: Pentagon 81">
              <a:extLst>
                <a:ext uri="{FF2B5EF4-FFF2-40B4-BE49-F238E27FC236}">
                  <a16:creationId xmlns:a16="http://schemas.microsoft.com/office/drawing/2014/main" id="{69971397-3629-4B6E-B76E-1DBBC907BA07}"/>
                </a:ext>
              </a:extLst>
            </p:cNvPr>
            <p:cNvSpPr/>
            <p:nvPr/>
          </p:nvSpPr>
          <p:spPr>
            <a:xfrm rot="5400000" flipV="1">
              <a:off x="5813019" y="2049478"/>
              <a:ext cx="1231049" cy="1581025"/>
            </a:xfrm>
            <a:prstGeom prst="homePlate">
              <a:avLst>
                <a:gd name="adj" fmla="val 33333"/>
              </a:avLst>
            </a:prstGeom>
            <a:noFill/>
            <a:ln w="57150">
              <a:solidFill>
                <a:srgbClr val="00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Black"/>
              </a:endParaRPr>
            </a:p>
          </p:txBody>
        </p:sp>
        <p:sp>
          <p:nvSpPr>
            <p:cNvPr id="83" name="Arrow: Pentagon 82">
              <a:extLst>
                <a:ext uri="{FF2B5EF4-FFF2-40B4-BE49-F238E27FC236}">
                  <a16:creationId xmlns:a16="http://schemas.microsoft.com/office/drawing/2014/main" id="{9FD1DF9D-712F-4B22-A39A-689FB36819CB}"/>
                </a:ext>
              </a:extLst>
            </p:cNvPr>
            <p:cNvSpPr/>
            <p:nvPr/>
          </p:nvSpPr>
          <p:spPr>
            <a:xfrm rot="5400000" flipV="1">
              <a:off x="8948241" y="2049478"/>
              <a:ext cx="1231049" cy="1581025"/>
            </a:xfrm>
            <a:prstGeom prst="homePlate">
              <a:avLst>
                <a:gd name="adj" fmla="val 33333"/>
              </a:avLst>
            </a:prstGeom>
            <a:noFill/>
            <a:ln w="57150">
              <a:solidFill>
                <a:srgbClr val="00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Black"/>
              </a:endParaRPr>
            </a:p>
          </p:txBody>
        </p:sp>
        <p:sp>
          <p:nvSpPr>
            <p:cNvPr id="84" name="Arrow: Pentagon 83">
              <a:extLst>
                <a:ext uri="{FF2B5EF4-FFF2-40B4-BE49-F238E27FC236}">
                  <a16:creationId xmlns:a16="http://schemas.microsoft.com/office/drawing/2014/main" id="{BD2C7E1D-3D4F-461A-92AD-3E81EFD68554}"/>
                </a:ext>
              </a:extLst>
            </p:cNvPr>
            <p:cNvSpPr/>
            <p:nvPr/>
          </p:nvSpPr>
          <p:spPr>
            <a:xfrm rot="16200000" flipV="1">
              <a:off x="7332734" y="3754469"/>
              <a:ext cx="1231049" cy="1581025"/>
            </a:xfrm>
            <a:prstGeom prst="homePlate">
              <a:avLst>
                <a:gd name="adj" fmla="val 33333"/>
              </a:avLst>
            </a:prstGeom>
            <a:noFill/>
            <a:ln w="57150">
              <a:solidFill>
                <a:srgbClr val="00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Black"/>
              </a:endParaRPr>
            </a:p>
          </p:txBody>
        </p:sp>
        <p:grpSp>
          <p:nvGrpSpPr>
            <p:cNvPr id="59" name="Group 58">
              <a:extLst>
                <a:ext uri="{FF2B5EF4-FFF2-40B4-BE49-F238E27FC236}">
                  <a16:creationId xmlns:a16="http://schemas.microsoft.com/office/drawing/2014/main" id="{E3BD6423-9CE9-472E-BE21-C90ABBED745B}"/>
                </a:ext>
              </a:extLst>
            </p:cNvPr>
            <p:cNvGrpSpPr/>
            <p:nvPr/>
          </p:nvGrpSpPr>
          <p:grpSpPr>
            <a:xfrm>
              <a:off x="1753995" y="2388463"/>
              <a:ext cx="8618998" cy="2806899"/>
              <a:chOff x="70519" y="2783252"/>
              <a:chExt cx="8618998" cy="2806899"/>
            </a:xfrm>
          </p:grpSpPr>
          <p:sp>
            <p:nvSpPr>
              <p:cNvPr id="107" name="Oval 106">
                <a:extLst>
                  <a:ext uri="{FF2B5EF4-FFF2-40B4-BE49-F238E27FC236}">
                    <a16:creationId xmlns:a16="http://schemas.microsoft.com/office/drawing/2014/main" id="{F394F5C2-DF10-4F75-B29F-69083AC7E6A4}"/>
                  </a:ext>
                </a:extLst>
              </p:cNvPr>
              <p:cNvSpPr/>
              <p:nvPr/>
            </p:nvSpPr>
            <p:spPr>
              <a:xfrm>
                <a:off x="70519" y="3716503"/>
                <a:ext cx="781357" cy="781357"/>
              </a:xfrm>
              <a:prstGeom prst="ellipse">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rgbClr val="0C2E4A"/>
                  </a:solidFill>
                  <a:latin typeface="Myriad Pro Black"/>
                </a:endParaRPr>
              </a:p>
            </p:txBody>
          </p:sp>
          <p:sp>
            <p:nvSpPr>
              <p:cNvPr id="60" name="Arrow: Pentagon 59">
                <a:extLst>
                  <a:ext uri="{FF2B5EF4-FFF2-40B4-BE49-F238E27FC236}">
                    <a16:creationId xmlns:a16="http://schemas.microsoft.com/office/drawing/2014/main" id="{E85F3659-9E9B-4F98-AA55-3C0593F16AF4}"/>
                  </a:ext>
                </a:extLst>
              </p:cNvPr>
              <p:cNvSpPr/>
              <p:nvPr/>
            </p:nvSpPr>
            <p:spPr>
              <a:xfrm rot="16200000" flipV="1">
                <a:off x="2596066" y="4184114"/>
                <a:ext cx="1231049" cy="1581025"/>
              </a:xfrm>
              <a:prstGeom prst="homePlate">
                <a:avLst>
                  <a:gd name="adj" fmla="val 33333"/>
                </a:avLst>
              </a:prstGeom>
              <a:noFill/>
              <a:ln w="57150">
                <a:solidFill>
                  <a:srgbClr val="0C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Black"/>
                </a:endParaRPr>
              </a:p>
            </p:txBody>
          </p:sp>
          <p:cxnSp>
            <p:nvCxnSpPr>
              <p:cNvPr id="61" name="Straight Connector 60">
                <a:extLst>
                  <a:ext uri="{FF2B5EF4-FFF2-40B4-BE49-F238E27FC236}">
                    <a16:creationId xmlns:a16="http://schemas.microsoft.com/office/drawing/2014/main" id="{9F641715-4DC7-4910-9EAF-38F3BFB0E786}"/>
                  </a:ext>
                </a:extLst>
              </p:cNvPr>
              <p:cNvCxnSpPr>
                <a:cxnSpLocks/>
              </p:cNvCxnSpPr>
              <p:nvPr/>
            </p:nvCxnSpPr>
            <p:spPr>
              <a:xfrm>
                <a:off x="913818" y="4110316"/>
                <a:ext cx="7202766" cy="0"/>
              </a:xfrm>
              <a:prstGeom prst="line">
                <a:avLst/>
              </a:prstGeom>
              <a:ln w="76200" cap="rnd">
                <a:solidFill>
                  <a:srgbClr val="003C71"/>
                </a:solidFill>
                <a:prstDash val="sysDot"/>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0D575E5-20ED-47E2-B77A-F66A6E4E8518}"/>
                  </a:ext>
                </a:extLst>
              </p:cNvPr>
              <p:cNvSpPr/>
              <p:nvPr/>
            </p:nvSpPr>
            <p:spPr>
              <a:xfrm>
                <a:off x="1210665" y="3692207"/>
                <a:ext cx="781357" cy="781357"/>
              </a:xfrm>
              <a:prstGeom prst="ellipse">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rgbClr val="0C2E4A"/>
                  </a:solidFill>
                  <a:latin typeface="Myriad Pro Black"/>
                </a:endParaRPr>
              </a:p>
            </p:txBody>
          </p:sp>
          <p:sp>
            <p:nvSpPr>
              <p:cNvPr id="63" name="Oval 62">
                <a:extLst>
                  <a:ext uri="{FF2B5EF4-FFF2-40B4-BE49-F238E27FC236}">
                    <a16:creationId xmlns:a16="http://schemas.microsoft.com/office/drawing/2014/main" id="{5C64546F-5459-452B-8F88-7EB42CF72E49}"/>
                  </a:ext>
                </a:extLst>
              </p:cNvPr>
              <p:cNvSpPr/>
              <p:nvPr/>
            </p:nvSpPr>
            <p:spPr>
              <a:xfrm>
                <a:off x="7458362" y="3692207"/>
                <a:ext cx="781357" cy="781357"/>
              </a:xfrm>
              <a:prstGeom prst="ellipse">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rgbClr val="0C2E4A"/>
                  </a:solidFill>
                  <a:latin typeface="Myriad Pro Black"/>
                </a:endParaRPr>
              </a:p>
            </p:txBody>
          </p:sp>
          <p:sp>
            <p:nvSpPr>
              <p:cNvPr id="64" name="Oval 63">
                <a:extLst>
                  <a:ext uri="{FF2B5EF4-FFF2-40B4-BE49-F238E27FC236}">
                    <a16:creationId xmlns:a16="http://schemas.microsoft.com/office/drawing/2014/main" id="{07629CB5-7BB9-4228-82B4-43FB3145349C}"/>
                  </a:ext>
                </a:extLst>
              </p:cNvPr>
              <p:cNvSpPr/>
              <p:nvPr/>
            </p:nvSpPr>
            <p:spPr>
              <a:xfrm>
                <a:off x="5874105" y="3695219"/>
                <a:ext cx="781357" cy="781357"/>
              </a:xfrm>
              <a:prstGeom prst="ellipse">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rgbClr val="0C2E4A"/>
                  </a:solidFill>
                  <a:latin typeface="Myriad Pro Black"/>
                </a:endParaRPr>
              </a:p>
            </p:txBody>
          </p:sp>
          <p:sp>
            <p:nvSpPr>
              <p:cNvPr id="65" name="Oval 64">
                <a:extLst>
                  <a:ext uri="{FF2B5EF4-FFF2-40B4-BE49-F238E27FC236}">
                    <a16:creationId xmlns:a16="http://schemas.microsoft.com/office/drawing/2014/main" id="{5E8EBEF9-B72D-46B9-948E-337732799C82}"/>
                  </a:ext>
                </a:extLst>
              </p:cNvPr>
              <p:cNvSpPr/>
              <p:nvPr/>
            </p:nvSpPr>
            <p:spPr>
              <a:xfrm>
                <a:off x="4332295" y="3695219"/>
                <a:ext cx="781357" cy="781357"/>
              </a:xfrm>
              <a:prstGeom prst="ellipse">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solidFill>
                    <a:srgbClr val="0C2E4A"/>
                  </a:solidFill>
                  <a:latin typeface="Myriad Pro Black"/>
                </a:endParaRPr>
              </a:p>
            </p:txBody>
          </p:sp>
          <p:sp>
            <p:nvSpPr>
              <p:cNvPr id="66" name="Oval 65">
                <a:extLst>
                  <a:ext uri="{FF2B5EF4-FFF2-40B4-BE49-F238E27FC236}">
                    <a16:creationId xmlns:a16="http://schemas.microsoft.com/office/drawing/2014/main" id="{350222EF-9634-4022-A74D-B1E7F37D4C8C}"/>
                  </a:ext>
                </a:extLst>
              </p:cNvPr>
              <p:cNvSpPr/>
              <p:nvPr/>
            </p:nvSpPr>
            <p:spPr>
              <a:xfrm>
                <a:off x="2820912" y="3695219"/>
                <a:ext cx="781357" cy="781357"/>
              </a:xfrm>
              <a:prstGeom prst="ellipse">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rgbClr val="0C2E4A"/>
                  </a:solidFill>
                  <a:latin typeface="Myriad Pro Black"/>
                </a:endParaRPr>
              </a:p>
            </p:txBody>
          </p:sp>
          <p:sp>
            <p:nvSpPr>
              <p:cNvPr id="67" name="Rectangle 66">
                <a:extLst>
                  <a:ext uri="{FF2B5EF4-FFF2-40B4-BE49-F238E27FC236}">
                    <a16:creationId xmlns:a16="http://schemas.microsoft.com/office/drawing/2014/main" id="{7786571F-962E-4685-AE64-00B88237862A}"/>
                  </a:ext>
                </a:extLst>
              </p:cNvPr>
              <p:cNvSpPr/>
              <p:nvPr/>
            </p:nvSpPr>
            <p:spPr>
              <a:xfrm>
                <a:off x="712633" y="2795378"/>
                <a:ext cx="1726251" cy="614607"/>
              </a:xfrm>
              <a:prstGeom prst="rect">
                <a:avLst/>
              </a:prstGeom>
            </p:spPr>
            <p:txBody>
              <a:bodyPr wrap="square" anchor="t">
                <a:spAutoFit/>
              </a:bodyPr>
              <a:lstStyle/>
              <a:p>
                <a:pPr algn="ctr">
                  <a:lnSpc>
                    <a:spcPct val="114000"/>
                  </a:lnSpc>
                  <a:spcAft>
                    <a:spcPts val="1200"/>
                  </a:spcAft>
                </a:pPr>
                <a:r>
                  <a:rPr lang="en-US" sz="2000" b="1" dirty="0">
                    <a:solidFill>
                      <a:srgbClr val="0C2E4A"/>
                    </a:solidFill>
                    <a:latin typeface="Myriad Pro Black"/>
                    <a:ea typeface="Calibri" panose="020F0502020204030204" pitchFamily="34" charset="0"/>
                    <a:cs typeface="Times New Roman"/>
                  </a:rPr>
                  <a:t>Focus                 Group</a:t>
                </a:r>
              </a:p>
            </p:txBody>
          </p:sp>
          <p:sp>
            <p:nvSpPr>
              <p:cNvPr id="68" name="Rectangle 67">
                <a:extLst>
                  <a:ext uri="{FF2B5EF4-FFF2-40B4-BE49-F238E27FC236}">
                    <a16:creationId xmlns:a16="http://schemas.microsoft.com/office/drawing/2014/main" id="{D5C049B8-A709-4A8E-8D6F-00A3505AC4A1}"/>
                  </a:ext>
                </a:extLst>
              </p:cNvPr>
              <p:cNvSpPr/>
              <p:nvPr/>
            </p:nvSpPr>
            <p:spPr>
              <a:xfrm>
                <a:off x="2206483" y="4805642"/>
                <a:ext cx="2010213" cy="614607"/>
              </a:xfrm>
              <a:prstGeom prst="rect">
                <a:avLst/>
              </a:prstGeom>
            </p:spPr>
            <p:txBody>
              <a:bodyPr wrap="square" anchor="t">
                <a:spAutoFit/>
              </a:bodyPr>
              <a:lstStyle/>
              <a:p>
                <a:pPr algn="ctr">
                  <a:lnSpc>
                    <a:spcPct val="114000"/>
                  </a:lnSpc>
                  <a:spcAft>
                    <a:spcPts val="1200"/>
                  </a:spcAft>
                </a:pPr>
                <a:r>
                  <a:rPr lang="en-US" sz="2000" b="1" dirty="0">
                    <a:solidFill>
                      <a:srgbClr val="0C2E4A"/>
                    </a:solidFill>
                    <a:latin typeface="Myriad Pro Black"/>
                    <a:ea typeface="Calibri" panose="020F0502020204030204" pitchFamily="34" charset="0"/>
                    <a:cs typeface="Times New Roman"/>
                  </a:rPr>
                  <a:t>Benchmark           Survey</a:t>
                </a:r>
              </a:p>
            </p:txBody>
          </p:sp>
          <p:sp>
            <p:nvSpPr>
              <p:cNvPr id="69" name="Rectangle 68">
                <a:extLst>
                  <a:ext uri="{FF2B5EF4-FFF2-40B4-BE49-F238E27FC236}">
                    <a16:creationId xmlns:a16="http://schemas.microsoft.com/office/drawing/2014/main" id="{F1C812AE-D98C-481B-8CEC-9FF68068911E}"/>
                  </a:ext>
                </a:extLst>
              </p:cNvPr>
              <p:cNvSpPr/>
              <p:nvPr/>
            </p:nvSpPr>
            <p:spPr>
              <a:xfrm>
                <a:off x="3710561" y="2783252"/>
                <a:ext cx="2069013" cy="614607"/>
              </a:xfrm>
              <a:prstGeom prst="rect">
                <a:avLst/>
              </a:prstGeom>
            </p:spPr>
            <p:txBody>
              <a:bodyPr wrap="square" anchor="b">
                <a:spAutoFit/>
              </a:bodyPr>
              <a:lstStyle/>
              <a:p>
                <a:pPr algn="ctr">
                  <a:lnSpc>
                    <a:spcPct val="114000"/>
                  </a:lnSpc>
                  <a:spcAft>
                    <a:spcPts val="1200"/>
                  </a:spcAft>
                </a:pPr>
                <a:r>
                  <a:rPr lang="en-US" sz="2000" b="1" dirty="0">
                    <a:solidFill>
                      <a:srgbClr val="0C2E4A"/>
                    </a:solidFill>
                    <a:latin typeface="Myriad Pro Black"/>
                    <a:ea typeface="Calibri" panose="020F0502020204030204" pitchFamily="34" charset="0"/>
                    <a:cs typeface="Times New Roman"/>
                  </a:rPr>
                  <a:t>In-Depth           Interviews</a:t>
                </a:r>
              </a:p>
            </p:txBody>
          </p:sp>
          <p:sp>
            <p:nvSpPr>
              <p:cNvPr id="70" name="Rectangle 69">
                <a:extLst>
                  <a:ext uri="{FF2B5EF4-FFF2-40B4-BE49-F238E27FC236}">
                    <a16:creationId xmlns:a16="http://schemas.microsoft.com/office/drawing/2014/main" id="{F267213D-8425-4A9E-9308-B653FA20BD93}"/>
                  </a:ext>
                </a:extLst>
              </p:cNvPr>
              <p:cNvSpPr/>
              <p:nvPr/>
            </p:nvSpPr>
            <p:spPr>
              <a:xfrm>
                <a:off x="5423570" y="4736588"/>
                <a:ext cx="1740508" cy="614607"/>
              </a:xfrm>
              <a:prstGeom prst="rect">
                <a:avLst/>
              </a:prstGeom>
            </p:spPr>
            <p:txBody>
              <a:bodyPr wrap="square" anchor="t">
                <a:spAutoFit/>
              </a:bodyPr>
              <a:lstStyle/>
              <a:p>
                <a:pPr algn="ctr">
                  <a:lnSpc>
                    <a:spcPct val="114000"/>
                  </a:lnSpc>
                  <a:spcAft>
                    <a:spcPts val="1200"/>
                  </a:spcAft>
                </a:pPr>
                <a:r>
                  <a:rPr lang="en-US" sz="2000" b="1" dirty="0">
                    <a:solidFill>
                      <a:srgbClr val="0C2E4A"/>
                    </a:solidFill>
                    <a:latin typeface="Myriad Pro Black"/>
                    <a:ea typeface="Calibri" panose="020F0502020204030204" pitchFamily="34" charset="0"/>
                    <a:cs typeface="Times New Roman"/>
                  </a:rPr>
                  <a:t>Audience    Personas</a:t>
                </a:r>
              </a:p>
            </p:txBody>
          </p:sp>
          <p:sp>
            <p:nvSpPr>
              <p:cNvPr id="71" name="Rectangle 70">
                <a:extLst>
                  <a:ext uri="{FF2B5EF4-FFF2-40B4-BE49-F238E27FC236}">
                    <a16:creationId xmlns:a16="http://schemas.microsoft.com/office/drawing/2014/main" id="{DB91FCDA-4032-4667-8B6A-5B02F288BA94}"/>
                  </a:ext>
                </a:extLst>
              </p:cNvPr>
              <p:cNvSpPr/>
              <p:nvPr/>
            </p:nvSpPr>
            <p:spPr>
              <a:xfrm>
                <a:off x="7135037" y="2783252"/>
                <a:ext cx="1554480" cy="634404"/>
              </a:xfrm>
              <a:prstGeom prst="rect">
                <a:avLst/>
              </a:prstGeom>
            </p:spPr>
            <p:txBody>
              <a:bodyPr wrap="square" anchor="b">
                <a:spAutoFit/>
              </a:bodyPr>
              <a:lstStyle/>
              <a:p>
                <a:pPr algn="ctr">
                  <a:lnSpc>
                    <a:spcPct val="114000"/>
                  </a:lnSpc>
                  <a:spcAft>
                    <a:spcPts val="1200"/>
                  </a:spcAft>
                </a:pPr>
                <a:r>
                  <a:rPr lang="en-US" sz="2000" b="1" dirty="0">
                    <a:solidFill>
                      <a:srgbClr val="0C2E4A"/>
                    </a:solidFill>
                    <a:latin typeface="Myriad Pro Black"/>
                    <a:ea typeface="Calibri" panose="020F0502020204030204" pitchFamily="34" charset="0"/>
                    <a:cs typeface="Times New Roman"/>
                  </a:rPr>
                  <a:t>Brand </a:t>
                </a:r>
                <a:br>
                  <a:rPr lang="en-US" sz="2000" b="1" dirty="0">
                    <a:solidFill>
                      <a:srgbClr val="0C2E4A"/>
                    </a:solidFill>
                    <a:latin typeface="Myriad Pro Black"/>
                    <a:ea typeface="Calibri" panose="020F0502020204030204" pitchFamily="34" charset="0"/>
                    <a:cs typeface="Times New Roman"/>
                  </a:rPr>
                </a:br>
                <a:r>
                  <a:rPr lang="en-US" sz="2000" b="1" dirty="0">
                    <a:solidFill>
                      <a:srgbClr val="0C2E4A"/>
                    </a:solidFill>
                    <a:latin typeface="Myriad Pro Black"/>
                    <a:ea typeface="Calibri" panose="020F0502020204030204" pitchFamily="34" charset="0"/>
                    <a:cs typeface="Times New Roman"/>
                  </a:rPr>
                  <a:t>Workshop</a:t>
                </a:r>
              </a:p>
            </p:txBody>
          </p:sp>
          <p:sp>
            <p:nvSpPr>
              <p:cNvPr id="72" name="Rectangle 71">
                <a:extLst>
                  <a:ext uri="{FF2B5EF4-FFF2-40B4-BE49-F238E27FC236}">
                    <a16:creationId xmlns:a16="http://schemas.microsoft.com/office/drawing/2014/main" id="{80C7B79C-6561-458E-9C6C-D7D9E5FE650E}"/>
                  </a:ext>
                </a:extLst>
              </p:cNvPr>
              <p:cNvSpPr/>
              <p:nvPr/>
            </p:nvSpPr>
            <p:spPr>
              <a:xfrm>
                <a:off x="824932" y="3924446"/>
                <a:ext cx="1554480" cy="334463"/>
              </a:xfrm>
              <a:prstGeom prst="rect">
                <a:avLst/>
              </a:prstGeom>
            </p:spPr>
            <p:txBody>
              <a:bodyPr wrap="square" anchor="t">
                <a:spAutoFit/>
              </a:bodyPr>
              <a:lstStyle/>
              <a:p>
                <a:pPr algn="ctr">
                  <a:lnSpc>
                    <a:spcPct val="114000"/>
                  </a:lnSpc>
                  <a:spcAft>
                    <a:spcPts val="1200"/>
                  </a:spcAft>
                </a:pPr>
                <a:r>
                  <a:rPr lang="en-US" sz="2000" b="1" dirty="0">
                    <a:solidFill>
                      <a:schemeClr val="bg1"/>
                    </a:solidFill>
                    <a:latin typeface="Myriad Pro Black"/>
                    <a:ea typeface="Calibri" panose="020F0502020204030204" pitchFamily="34" charset="0"/>
                    <a:cs typeface="Times New Roman"/>
                  </a:rPr>
                  <a:t>SEP</a:t>
                </a:r>
              </a:p>
            </p:txBody>
          </p:sp>
          <p:sp>
            <p:nvSpPr>
              <p:cNvPr id="73" name="Rectangle 72">
                <a:extLst>
                  <a:ext uri="{FF2B5EF4-FFF2-40B4-BE49-F238E27FC236}">
                    <a16:creationId xmlns:a16="http://schemas.microsoft.com/office/drawing/2014/main" id="{479E64E8-9841-426E-B162-7E5F1BE25157}"/>
                  </a:ext>
                </a:extLst>
              </p:cNvPr>
              <p:cNvSpPr/>
              <p:nvPr/>
            </p:nvSpPr>
            <p:spPr>
              <a:xfrm>
                <a:off x="2434350" y="3819281"/>
                <a:ext cx="1554480" cy="560594"/>
              </a:xfrm>
              <a:prstGeom prst="rect">
                <a:avLst/>
              </a:prstGeom>
            </p:spPr>
            <p:txBody>
              <a:bodyPr wrap="square" anchor="t">
                <a:spAutoFit/>
              </a:bodyPr>
              <a:lstStyle/>
              <a:p>
                <a:pPr algn="ctr">
                  <a:lnSpc>
                    <a:spcPct val="114000"/>
                  </a:lnSpc>
                  <a:spcAft>
                    <a:spcPts val="1200"/>
                  </a:spcAft>
                </a:pPr>
                <a:r>
                  <a:rPr lang="en-US" b="1" dirty="0">
                    <a:solidFill>
                      <a:schemeClr val="bg1"/>
                    </a:solidFill>
                    <a:latin typeface="Myriad Pro Black"/>
                    <a:ea typeface="Calibri" panose="020F0502020204030204" pitchFamily="34" charset="0"/>
                    <a:cs typeface="Times New Roman"/>
                  </a:rPr>
                  <a:t>OCT                           NOV</a:t>
                </a:r>
              </a:p>
            </p:txBody>
          </p:sp>
          <p:sp>
            <p:nvSpPr>
              <p:cNvPr id="74" name="Rectangle 73">
                <a:extLst>
                  <a:ext uri="{FF2B5EF4-FFF2-40B4-BE49-F238E27FC236}">
                    <a16:creationId xmlns:a16="http://schemas.microsoft.com/office/drawing/2014/main" id="{CD3B6FEC-F5E0-4C34-8FF6-740A28A1258B}"/>
                  </a:ext>
                </a:extLst>
              </p:cNvPr>
              <p:cNvSpPr/>
              <p:nvPr/>
            </p:nvSpPr>
            <p:spPr>
              <a:xfrm>
                <a:off x="3944909" y="3912473"/>
                <a:ext cx="1554480" cy="334463"/>
              </a:xfrm>
              <a:prstGeom prst="rect">
                <a:avLst/>
              </a:prstGeom>
            </p:spPr>
            <p:txBody>
              <a:bodyPr wrap="square" anchor="t">
                <a:spAutoFit/>
              </a:bodyPr>
              <a:lstStyle/>
              <a:p>
                <a:pPr algn="ctr">
                  <a:lnSpc>
                    <a:spcPct val="114000"/>
                  </a:lnSpc>
                  <a:spcAft>
                    <a:spcPts val="1200"/>
                  </a:spcAft>
                </a:pPr>
                <a:r>
                  <a:rPr lang="en-US" sz="2000" b="1" dirty="0">
                    <a:solidFill>
                      <a:schemeClr val="bg1"/>
                    </a:solidFill>
                    <a:latin typeface="Myriad Pro Black"/>
                    <a:ea typeface="Calibri" panose="020F0502020204030204" pitchFamily="34" charset="0"/>
                    <a:cs typeface="Times New Roman"/>
                  </a:rPr>
                  <a:t>DEC</a:t>
                </a:r>
              </a:p>
            </p:txBody>
          </p:sp>
          <p:sp>
            <p:nvSpPr>
              <p:cNvPr id="75" name="Rectangle 74">
                <a:extLst>
                  <a:ext uri="{FF2B5EF4-FFF2-40B4-BE49-F238E27FC236}">
                    <a16:creationId xmlns:a16="http://schemas.microsoft.com/office/drawing/2014/main" id="{890BF320-57C6-43B4-B6F6-1E62A328D796}"/>
                  </a:ext>
                </a:extLst>
              </p:cNvPr>
              <p:cNvSpPr/>
              <p:nvPr/>
            </p:nvSpPr>
            <p:spPr>
              <a:xfrm>
                <a:off x="5887341" y="3933581"/>
                <a:ext cx="756018" cy="334463"/>
              </a:xfrm>
              <a:prstGeom prst="rect">
                <a:avLst/>
              </a:prstGeom>
            </p:spPr>
            <p:txBody>
              <a:bodyPr wrap="square" anchor="t">
                <a:spAutoFit/>
              </a:bodyPr>
              <a:lstStyle/>
              <a:p>
                <a:pPr algn="ctr">
                  <a:lnSpc>
                    <a:spcPct val="114000"/>
                  </a:lnSpc>
                  <a:spcAft>
                    <a:spcPts val="1200"/>
                  </a:spcAft>
                </a:pPr>
                <a:r>
                  <a:rPr lang="en-US" sz="2000" b="1" dirty="0">
                    <a:solidFill>
                      <a:schemeClr val="bg1"/>
                    </a:solidFill>
                    <a:latin typeface="Myriad Pro Black"/>
                    <a:ea typeface="Calibri" panose="020F0502020204030204" pitchFamily="34" charset="0"/>
                    <a:cs typeface="Times New Roman"/>
                  </a:rPr>
                  <a:t>JAN</a:t>
                </a:r>
              </a:p>
            </p:txBody>
          </p:sp>
          <p:sp>
            <p:nvSpPr>
              <p:cNvPr id="76" name="Rectangle 75">
                <a:extLst>
                  <a:ext uri="{FF2B5EF4-FFF2-40B4-BE49-F238E27FC236}">
                    <a16:creationId xmlns:a16="http://schemas.microsoft.com/office/drawing/2014/main" id="{6F42A3CA-C0A6-40E1-AB3F-C6F81E91135C}"/>
                  </a:ext>
                </a:extLst>
              </p:cNvPr>
              <p:cNvSpPr/>
              <p:nvPr/>
            </p:nvSpPr>
            <p:spPr>
              <a:xfrm>
                <a:off x="7063245" y="3933581"/>
                <a:ext cx="1554480" cy="334463"/>
              </a:xfrm>
              <a:prstGeom prst="rect">
                <a:avLst/>
              </a:prstGeom>
            </p:spPr>
            <p:txBody>
              <a:bodyPr wrap="square" anchor="t">
                <a:spAutoFit/>
              </a:bodyPr>
              <a:lstStyle/>
              <a:p>
                <a:pPr algn="ctr">
                  <a:lnSpc>
                    <a:spcPct val="114000"/>
                  </a:lnSpc>
                  <a:spcAft>
                    <a:spcPts val="1200"/>
                  </a:spcAft>
                </a:pPr>
                <a:r>
                  <a:rPr lang="en-US" sz="2000" b="1" dirty="0">
                    <a:solidFill>
                      <a:schemeClr val="bg1"/>
                    </a:solidFill>
                    <a:latin typeface="Myriad Pro Black"/>
                    <a:ea typeface="Calibri" panose="020F0502020204030204" pitchFamily="34" charset="0"/>
                    <a:cs typeface="Times New Roman"/>
                  </a:rPr>
                  <a:t>JAN</a:t>
                </a:r>
              </a:p>
            </p:txBody>
          </p:sp>
          <p:sp>
            <p:nvSpPr>
              <p:cNvPr id="80" name="Rectangle 79">
                <a:extLst>
                  <a:ext uri="{FF2B5EF4-FFF2-40B4-BE49-F238E27FC236}">
                    <a16:creationId xmlns:a16="http://schemas.microsoft.com/office/drawing/2014/main" id="{191A00BE-B522-414E-906A-CFC7AB3A2E18}"/>
                  </a:ext>
                </a:extLst>
              </p:cNvPr>
              <p:cNvSpPr/>
              <p:nvPr/>
            </p:nvSpPr>
            <p:spPr>
              <a:xfrm>
                <a:off x="81480" y="3967046"/>
                <a:ext cx="694009" cy="245740"/>
              </a:xfrm>
              <a:prstGeom prst="rect">
                <a:avLst/>
              </a:prstGeom>
            </p:spPr>
            <p:txBody>
              <a:bodyPr wrap="none">
                <a:spAutoFit/>
              </a:bodyPr>
              <a:lstStyle/>
              <a:p>
                <a:pPr algn="ctr"/>
                <a:r>
                  <a:rPr lang="en-US" sz="1400" b="1" dirty="0">
                    <a:solidFill>
                      <a:schemeClr val="bg1"/>
                    </a:solidFill>
                    <a:latin typeface="Myriad Pro Black"/>
                  </a:rPr>
                  <a:t>’19 - ‘20</a:t>
                </a:r>
              </a:p>
            </p:txBody>
          </p:sp>
        </p:grpSp>
      </p:grpSp>
    </p:spTree>
    <p:extLst>
      <p:ext uri="{BB962C8B-B14F-4D97-AF65-F5344CB8AC3E}">
        <p14:creationId xmlns:p14="http://schemas.microsoft.com/office/powerpoint/2010/main" val="44078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469723"/>
            <a:ext cx="7306472"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key Findings</a:t>
            </a:r>
          </a:p>
          <a:p>
            <a:r>
              <a:rPr lang="en-US" sz="3500" cap="all" dirty="0">
                <a:latin typeface="Myriad Pro Black"/>
              </a:rPr>
              <a:t>Current Members</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grpSp>
        <p:nvGrpSpPr>
          <p:cNvPr id="6" name="Group 5">
            <a:extLst>
              <a:ext uri="{FF2B5EF4-FFF2-40B4-BE49-F238E27FC236}">
                <a16:creationId xmlns:a16="http://schemas.microsoft.com/office/drawing/2014/main" id="{E7A9EA89-CEAB-4788-8C1F-4A55842989D5}"/>
              </a:ext>
            </a:extLst>
          </p:cNvPr>
          <p:cNvGrpSpPr/>
          <p:nvPr/>
        </p:nvGrpSpPr>
        <p:grpSpPr>
          <a:xfrm>
            <a:off x="2964886" y="1618065"/>
            <a:ext cx="6964126" cy="4851315"/>
            <a:chOff x="2964886" y="1618065"/>
            <a:chExt cx="6964126" cy="4851315"/>
          </a:xfrm>
        </p:grpSpPr>
        <p:sp>
          <p:nvSpPr>
            <p:cNvPr id="44" name="Rectangle 43">
              <a:extLst>
                <a:ext uri="{FF2B5EF4-FFF2-40B4-BE49-F238E27FC236}">
                  <a16:creationId xmlns:a16="http://schemas.microsoft.com/office/drawing/2014/main" id="{57D14DD9-CA7C-4DCC-9A55-86907DF184FF}"/>
                </a:ext>
              </a:extLst>
            </p:cNvPr>
            <p:cNvSpPr/>
            <p:nvPr/>
          </p:nvSpPr>
          <p:spPr>
            <a:xfrm>
              <a:off x="2964886" y="1618065"/>
              <a:ext cx="3074436" cy="2238144"/>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panose="020B0503030403020204" pitchFamily="34" charset="0"/>
              </a:endParaRPr>
            </a:p>
            <a:p>
              <a:pPr algn="ctr"/>
              <a:r>
                <a:rPr lang="en-US" sz="2400" b="1" dirty="0">
                  <a:solidFill>
                    <a:srgbClr val="003C71"/>
                  </a:solidFill>
                  <a:latin typeface="Myriad Pro" panose="020B0503030403020204" pitchFamily="34" charset="0"/>
                </a:rPr>
                <a:t>BELIEF IN THE VALUE AND BENEFIT OF PTA</a:t>
              </a:r>
              <a:endParaRPr lang="en-US" sz="2000" dirty="0">
                <a:solidFill>
                  <a:srgbClr val="003C71"/>
                </a:solidFill>
                <a:latin typeface="Myriad Pro" panose="020B0503030403020204" pitchFamily="34" charset="0"/>
              </a:endParaRPr>
            </a:p>
            <a:p>
              <a:pPr algn="ctr"/>
              <a:endParaRPr lang="en-US" sz="2400" dirty="0">
                <a:latin typeface="Myriad Pro" panose="020B0503030403020204" pitchFamily="34" charset="0"/>
              </a:endParaRPr>
            </a:p>
          </p:txBody>
        </p:sp>
        <p:sp>
          <p:nvSpPr>
            <p:cNvPr id="45" name="Rectangle 44">
              <a:extLst>
                <a:ext uri="{FF2B5EF4-FFF2-40B4-BE49-F238E27FC236}">
                  <a16:creationId xmlns:a16="http://schemas.microsoft.com/office/drawing/2014/main" id="{99C40906-5CED-430A-85B7-832EC96AB6BF}"/>
                </a:ext>
              </a:extLst>
            </p:cNvPr>
            <p:cNvSpPr/>
            <p:nvPr/>
          </p:nvSpPr>
          <p:spPr>
            <a:xfrm>
              <a:off x="6818112" y="1618065"/>
              <a:ext cx="3074435" cy="2238144"/>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panose="020B0503030403020204" pitchFamily="34" charset="0"/>
              </a:endParaRPr>
            </a:p>
            <a:p>
              <a:pPr algn="ctr"/>
              <a:r>
                <a:rPr lang="en-US" sz="2400" b="1" dirty="0">
                  <a:solidFill>
                    <a:srgbClr val="003C71"/>
                  </a:solidFill>
                  <a:latin typeface="Myriad Pro" panose="020B0503030403020204" pitchFamily="34" charset="0"/>
                </a:rPr>
                <a:t>MOTIVATED BY FRIENDSHIPS &amp; COMMUNITY IMPROVEMENT</a:t>
              </a:r>
              <a:endParaRPr lang="en-US" sz="2400" dirty="0">
                <a:latin typeface="Myriad Pro" panose="020B0503030403020204" pitchFamily="34" charset="0"/>
              </a:endParaRPr>
            </a:p>
          </p:txBody>
        </p:sp>
        <p:sp>
          <p:nvSpPr>
            <p:cNvPr id="46" name="Rectangle 45">
              <a:extLst>
                <a:ext uri="{FF2B5EF4-FFF2-40B4-BE49-F238E27FC236}">
                  <a16:creationId xmlns:a16="http://schemas.microsoft.com/office/drawing/2014/main" id="{A9A6B058-EA45-44A0-A266-962BF5ABB60E}"/>
                </a:ext>
              </a:extLst>
            </p:cNvPr>
            <p:cNvSpPr/>
            <p:nvPr/>
          </p:nvSpPr>
          <p:spPr>
            <a:xfrm>
              <a:off x="2964886" y="4212397"/>
              <a:ext cx="3074436" cy="2256983"/>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panose="020B0503030403020204" pitchFamily="34" charset="0"/>
              </a:endParaRPr>
            </a:p>
            <a:p>
              <a:pPr algn="ctr"/>
              <a:r>
                <a:rPr lang="en-US" sz="2400" b="1" dirty="0">
                  <a:solidFill>
                    <a:srgbClr val="003C71"/>
                  </a:solidFill>
                  <a:latin typeface="Myriad Pro" panose="020B0503030403020204" pitchFamily="34" charset="0"/>
                </a:rPr>
                <a:t>UNCERTAIN ABOUT THE FUTURE OF PTA</a:t>
              </a:r>
            </a:p>
            <a:p>
              <a:pPr algn="ctr"/>
              <a:endParaRPr lang="en-US" sz="2400" dirty="0">
                <a:latin typeface="Myriad Pro" panose="020B0503030403020204" pitchFamily="34" charset="0"/>
              </a:endParaRPr>
            </a:p>
          </p:txBody>
        </p:sp>
        <p:sp>
          <p:nvSpPr>
            <p:cNvPr id="47" name="Rectangle 46">
              <a:extLst>
                <a:ext uri="{FF2B5EF4-FFF2-40B4-BE49-F238E27FC236}">
                  <a16:creationId xmlns:a16="http://schemas.microsoft.com/office/drawing/2014/main" id="{2198B3A9-C462-4869-857B-A2B20E3AC526}"/>
                </a:ext>
              </a:extLst>
            </p:cNvPr>
            <p:cNvSpPr/>
            <p:nvPr/>
          </p:nvSpPr>
          <p:spPr>
            <a:xfrm>
              <a:off x="6854577" y="4212396"/>
              <a:ext cx="3074435" cy="2256983"/>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panose="020B0503030403020204" pitchFamily="34" charset="0"/>
              </a:endParaRPr>
            </a:p>
            <a:p>
              <a:pPr algn="ctr"/>
              <a:r>
                <a:rPr lang="en-US" sz="2400" b="1" dirty="0">
                  <a:solidFill>
                    <a:srgbClr val="003C71"/>
                  </a:solidFill>
                  <a:latin typeface="Myriad Pro" panose="020B0503030403020204" pitchFamily="34" charset="0"/>
                </a:rPr>
                <a:t>PARTICIPATION IS DIFFICULT AND NOT ACCESSIBLE TO ALL </a:t>
              </a:r>
            </a:p>
            <a:p>
              <a:pPr algn="ctr"/>
              <a:endParaRPr lang="en-US" sz="2400" dirty="0">
                <a:latin typeface="Myriad Pro" panose="020B0503030403020204" pitchFamily="34" charset="0"/>
              </a:endParaRPr>
            </a:p>
          </p:txBody>
        </p:sp>
      </p:grpSp>
    </p:spTree>
    <p:extLst>
      <p:ext uri="{BB962C8B-B14F-4D97-AF65-F5344CB8AC3E}">
        <p14:creationId xmlns:p14="http://schemas.microsoft.com/office/powerpoint/2010/main" val="210474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79D85C-1245-4614-8306-D88AD929AE1E}"/>
              </a:ext>
            </a:extLst>
          </p:cNvPr>
          <p:cNvSpPr txBox="1">
            <a:spLocks/>
          </p:cNvSpPr>
          <p:nvPr/>
        </p:nvSpPr>
        <p:spPr>
          <a:xfrm>
            <a:off x="1048858" y="469723"/>
            <a:ext cx="7306472" cy="538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C2E4A"/>
                </a:solidFill>
                <a:latin typeface="Avenir Next LT Pro" panose="020B0504020202020204" pitchFamily="34" charset="0"/>
                <a:ea typeface="+mj-ea"/>
                <a:cs typeface="+mj-cs"/>
              </a:defRPr>
            </a:lvl1pPr>
          </a:lstStyle>
          <a:p>
            <a:r>
              <a:rPr lang="en-US" sz="3500" b="0" cap="all" dirty="0">
                <a:solidFill>
                  <a:srgbClr val="CB6015"/>
                </a:solidFill>
                <a:latin typeface="Myriad Pro" panose="020B0503030403020204" pitchFamily="34" charset="0"/>
              </a:rPr>
              <a:t>key Findings</a:t>
            </a:r>
          </a:p>
          <a:p>
            <a:r>
              <a:rPr lang="en-US" sz="3500" cap="all" dirty="0">
                <a:latin typeface="Myriad Pro Black"/>
              </a:rPr>
              <a:t>Prospective Members</a:t>
            </a:r>
          </a:p>
        </p:txBody>
      </p:sp>
      <p:sp>
        <p:nvSpPr>
          <p:cNvPr id="12" name="Rectangle 11">
            <a:extLst>
              <a:ext uri="{FF2B5EF4-FFF2-40B4-BE49-F238E27FC236}">
                <a16:creationId xmlns:a16="http://schemas.microsoft.com/office/drawing/2014/main" id="{C90C11D4-99D3-4217-B269-57C3F031425E}"/>
              </a:ext>
            </a:extLst>
          </p:cNvPr>
          <p:cNvSpPr/>
          <p:nvPr/>
        </p:nvSpPr>
        <p:spPr>
          <a:xfrm rot="16200000">
            <a:off x="-3140086" y="3114253"/>
            <a:ext cx="6866752" cy="638245"/>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Black"/>
            </a:endParaRPr>
          </a:p>
        </p:txBody>
      </p:sp>
      <p:grpSp>
        <p:nvGrpSpPr>
          <p:cNvPr id="16" name="Group 15">
            <a:extLst>
              <a:ext uri="{FF2B5EF4-FFF2-40B4-BE49-F238E27FC236}">
                <a16:creationId xmlns:a16="http://schemas.microsoft.com/office/drawing/2014/main" id="{0704CDEA-120D-4F14-81AE-9B4ED80B00CE}"/>
              </a:ext>
            </a:extLst>
          </p:cNvPr>
          <p:cNvGrpSpPr/>
          <p:nvPr/>
        </p:nvGrpSpPr>
        <p:grpSpPr>
          <a:xfrm>
            <a:off x="3033466" y="1629495"/>
            <a:ext cx="6964126" cy="4851315"/>
            <a:chOff x="2964886" y="1618065"/>
            <a:chExt cx="6964126" cy="4851315"/>
          </a:xfrm>
        </p:grpSpPr>
        <p:sp>
          <p:nvSpPr>
            <p:cNvPr id="17" name="Rectangle 16">
              <a:extLst>
                <a:ext uri="{FF2B5EF4-FFF2-40B4-BE49-F238E27FC236}">
                  <a16:creationId xmlns:a16="http://schemas.microsoft.com/office/drawing/2014/main" id="{99F4B49B-01EC-4CD9-8537-B3C56A0DCB92}"/>
                </a:ext>
              </a:extLst>
            </p:cNvPr>
            <p:cNvSpPr/>
            <p:nvPr/>
          </p:nvSpPr>
          <p:spPr>
            <a:xfrm>
              <a:off x="2964886" y="1618065"/>
              <a:ext cx="3074436" cy="2238144"/>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Black"/>
              </a:endParaRPr>
            </a:p>
            <a:p>
              <a:pPr algn="ctr"/>
              <a:r>
                <a:rPr lang="en-US" sz="2400" b="1" dirty="0">
                  <a:solidFill>
                    <a:srgbClr val="003C71"/>
                  </a:solidFill>
                  <a:latin typeface="Myriad Pro Black"/>
                </a:rPr>
                <a:t>STRONG BRAND AWARENESS</a:t>
              </a:r>
              <a:endParaRPr lang="en-US" sz="2000" dirty="0">
                <a:solidFill>
                  <a:srgbClr val="003C71"/>
                </a:solidFill>
                <a:latin typeface="Myriad Pro Black"/>
              </a:endParaRPr>
            </a:p>
            <a:p>
              <a:pPr algn="ctr"/>
              <a:endParaRPr lang="en-US" sz="2400" dirty="0">
                <a:latin typeface="Myriad Pro Black"/>
              </a:endParaRPr>
            </a:p>
          </p:txBody>
        </p:sp>
        <p:sp>
          <p:nvSpPr>
            <p:cNvPr id="18" name="Rectangle 17">
              <a:extLst>
                <a:ext uri="{FF2B5EF4-FFF2-40B4-BE49-F238E27FC236}">
                  <a16:creationId xmlns:a16="http://schemas.microsoft.com/office/drawing/2014/main" id="{0EDBB03F-F43D-4C29-B29A-45D644B86CD3}"/>
                </a:ext>
              </a:extLst>
            </p:cNvPr>
            <p:cNvSpPr/>
            <p:nvPr/>
          </p:nvSpPr>
          <p:spPr>
            <a:xfrm>
              <a:off x="6818112" y="1618065"/>
              <a:ext cx="3074435" cy="2238144"/>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Black"/>
              </a:endParaRPr>
            </a:p>
            <a:p>
              <a:pPr algn="ctr"/>
              <a:r>
                <a:rPr lang="en-US" sz="2400" b="1" dirty="0">
                  <a:solidFill>
                    <a:srgbClr val="003C71"/>
                  </a:solidFill>
                  <a:latin typeface="Myriad Pro Black"/>
                </a:rPr>
                <a:t>LITTLE UNDERSTANDING OF PTA</a:t>
              </a:r>
              <a:endParaRPr lang="en-US" sz="2400" dirty="0">
                <a:latin typeface="Myriad Pro Black"/>
              </a:endParaRPr>
            </a:p>
          </p:txBody>
        </p:sp>
        <p:sp>
          <p:nvSpPr>
            <p:cNvPr id="19" name="Rectangle 18">
              <a:extLst>
                <a:ext uri="{FF2B5EF4-FFF2-40B4-BE49-F238E27FC236}">
                  <a16:creationId xmlns:a16="http://schemas.microsoft.com/office/drawing/2014/main" id="{54BD2026-8E0D-41FB-9CE4-12828CC7E957}"/>
                </a:ext>
              </a:extLst>
            </p:cNvPr>
            <p:cNvSpPr/>
            <p:nvPr/>
          </p:nvSpPr>
          <p:spPr>
            <a:xfrm>
              <a:off x="2964886" y="4212397"/>
              <a:ext cx="3074436" cy="2256983"/>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C71"/>
                  </a:solidFill>
                  <a:latin typeface="Myriad Pro Black"/>
                </a:rPr>
                <a:t>ONCE PTA IS DEFINED, PEOPLE ARE INTERESTED</a:t>
              </a:r>
              <a:endParaRPr lang="en-US" sz="2400" dirty="0">
                <a:latin typeface="Myriad Pro Black"/>
              </a:endParaRPr>
            </a:p>
          </p:txBody>
        </p:sp>
        <p:sp>
          <p:nvSpPr>
            <p:cNvPr id="20" name="Rectangle 19">
              <a:extLst>
                <a:ext uri="{FF2B5EF4-FFF2-40B4-BE49-F238E27FC236}">
                  <a16:creationId xmlns:a16="http://schemas.microsoft.com/office/drawing/2014/main" id="{5CA11F3F-18B8-4171-B85F-CE0EEF9615F8}"/>
                </a:ext>
              </a:extLst>
            </p:cNvPr>
            <p:cNvSpPr/>
            <p:nvPr/>
          </p:nvSpPr>
          <p:spPr>
            <a:xfrm>
              <a:off x="6854577" y="4212396"/>
              <a:ext cx="3074435" cy="2256983"/>
            </a:xfrm>
            <a:prstGeom prst="rect">
              <a:avLst/>
            </a:prstGeom>
            <a:solidFill>
              <a:schemeClr val="bg1"/>
            </a:solidFill>
            <a:ln w="50800">
              <a:solidFill>
                <a:srgbClr val="CB6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3C71"/>
                </a:solidFill>
                <a:latin typeface="Myriad Pro Black"/>
              </a:endParaRPr>
            </a:p>
            <a:p>
              <a:pPr algn="ctr"/>
              <a:r>
                <a:rPr lang="en-US" sz="2400" b="1" dirty="0">
                  <a:solidFill>
                    <a:srgbClr val="003C71"/>
                  </a:solidFill>
                  <a:latin typeface="Myriad Pro Black"/>
                </a:rPr>
                <a:t>NEED FOR DIVERSITY &amp; INCLUSION </a:t>
              </a:r>
            </a:p>
            <a:p>
              <a:pPr algn="ctr"/>
              <a:endParaRPr lang="en-US" sz="2400" dirty="0">
                <a:latin typeface="Myriad Pro Black"/>
              </a:endParaRPr>
            </a:p>
          </p:txBody>
        </p:sp>
      </p:grpSp>
    </p:spTree>
    <p:extLst>
      <p:ext uri="{BB962C8B-B14F-4D97-AF65-F5344CB8AC3E}">
        <p14:creationId xmlns:p14="http://schemas.microsoft.com/office/powerpoint/2010/main" val="25271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8394083EFE534D8DCEE10A0665D7AA" ma:contentTypeVersion="13" ma:contentTypeDescription="Create a new document." ma:contentTypeScope="" ma:versionID="963e78cdde4e27432c49a391587171cd">
  <xsd:schema xmlns:xsd="http://www.w3.org/2001/XMLSchema" xmlns:xs="http://www.w3.org/2001/XMLSchema" xmlns:p="http://schemas.microsoft.com/office/2006/metadata/properties" xmlns:ns3="7ce62929-f12e-4891-8e29-b9a7458abeed" xmlns:ns4="c07cf6bb-a70a-4da1-8da9-aa490d9dbb31" targetNamespace="http://schemas.microsoft.com/office/2006/metadata/properties" ma:root="true" ma:fieldsID="e3aba9a5e6f551cac450b62d0971d464" ns3:_="" ns4:_="">
    <xsd:import namespace="7ce62929-f12e-4891-8e29-b9a7458abeed"/>
    <xsd:import namespace="c07cf6bb-a70a-4da1-8da9-aa490d9dbb3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62929-f12e-4891-8e29-b9a7458ab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7cf6bb-a70a-4da1-8da9-aa490d9dbb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07cf6bb-a70a-4da1-8da9-aa490d9dbb31">
      <UserInfo>
        <DisplayName>Gorey, Emily</DisplayName>
        <AccountId>43</AccountId>
        <AccountType/>
      </UserInfo>
    </SharedWithUsers>
  </documentManagement>
</p:properties>
</file>

<file path=customXml/itemProps1.xml><?xml version="1.0" encoding="utf-8"?>
<ds:datastoreItem xmlns:ds="http://schemas.openxmlformats.org/officeDocument/2006/customXml" ds:itemID="{A6C387CA-8D94-4982-9E8D-763822607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62929-f12e-4891-8e29-b9a7458abeed"/>
    <ds:schemaRef ds:uri="c07cf6bb-a70a-4da1-8da9-aa490d9db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449EBB-B593-4F56-897E-0E57538CB46E}">
  <ds:schemaRefs>
    <ds:schemaRef ds:uri="http://schemas.microsoft.com/sharepoint/v3/contenttype/forms"/>
  </ds:schemaRefs>
</ds:datastoreItem>
</file>

<file path=customXml/itemProps3.xml><?xml version="1.0" encoding="utf-8"?>
<ds:datastoreItem xmlns:ds="http://schemas.openxmlformats.org/officeDocument/2006/customXml" ds:itemID="{B7EBDF1E-E544-4856-9A5A-379BD1243D04}">
  <ds:schemaRefs>
    <ds:schemaRef ds:uri="http://schemas.microsoft.com/office/2006/metadata/properties"/>
    <ds:schemaRef ds:uri="http://schemas.microsoft.com/office/infopath/2007/PartnerControls"/>
    <ds:schemaRef ds:uri="c07cf6bb-a70a-4da1-8da9-aa490d9dbb31"/>
  </ds:schemaRefs>
</ds:datastoreItem>
</file>

<file path=docProps/app.xml><?xml version="1.0" encoding="utf-8"?>
<Properties xmlns="http://schemas.openxmlformats.org/officeDocument/2006/extended-properties" xmlns:vt="http://schemas.openxmlformats.org/officeDocument/2006/docPropsVTypes">
  <TotalTime>4969</TotalTime>
  <Words>8196</Words>
  <Application>Microsoft Office PowerPoint</Application>
  <PresentationFormat>Widescreen</PresentationFormat>
  <Paragraphs>785</Paragraphs>
  <Slides>38</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Avenir Book</vt:lpstr>
      <vt:lpstr>Avenir Next LT Pro</vt:lpstr>
      <vt:lpstr>Calibri</vt:lpstr>
      <vt:lpstr>Calibri Light</vt:lpstr>
      <vt:lpstr>Myriad Pro</vt:lpstr>
      <vt:lpstr>Myriad Pro black</vt:lpstr>
      <vt:lpstr>Myriad Pro black</vt:lpstr>
      <vt:lpstr>Myriad Pro Light</vt:lpstr>
      <vt:lpstr>Source Sans Pro</vt:lpstr>
      <vt:lpstr>Wingdings</vt:lpstr>
      <vt:lpstr>Office Theme</vt:lpstr>
      <vt:lpstr>PowerPoint Presentation</vt:lpstr>
      <vt:lpstr>PowerPoint Presentation</vt:lpstr>
      <vt:lpstr>PowerPoint Presentation</vt:lpstr>
      <vt:lpstr>Why are we here today?</vt:lpstr>
      <vt:lpstr>We’re also here because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Amy</dc:creator>
  <cp:lastModifiedBy>LaWanda Toney</cp:lastModifiedBy>
  <cp:revision>5</cp:revision>
  <dcterms:created xsi:type="dcterms:W3CDTF">2020-06-01T22:04:29Z</dcterms:created>
  <dcterms:modified xsi:type="dcterms:W3CDTF">2020-06-11T14:46:46Z</dcterms:modified>
</cp:coreProperties>
</file>