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2"/>
  </p:notesMasterIdLst>
  <p:sldIdLst>
    <p:sldId id="501" r:id="rId5"/>
    <p:sldId id="503" r:id="rId6"/>
    <p:sldId id="508" r:id="rId7"/>
    <p:sldId id="504" r:id="rId8"/>
    <p:sldId id="505" r:id="rId9"/>
    <p:sldId id="506" r:id="rId10"/>
    <p:sldId id="507" r:id="rId11"/>
  </p:sldIdLst>
  <p:sldSz cx="11430000" cy="59801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B17B1213-C1B8-4007-984D-958A572540C3}">
          <p14:sldIdLst>
            <p14:sldId id="501"/>
            <p14:sldId id="503"/>
            <p14:sldId id="508"/>
            <p14:sldId id="504"/>
            <p14:sldId id="505"/>
            <p14:sldId id="506"/>
            <p14:sldId id="5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88" userDrawn="1">
          <p15:clr>
            <a:srgbClr val="A4A3A4"/>
          </p15:clr>
        </p15:guide>
        <p15:guide id="2" pos="360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rain, Amanda" initials="DA" lastIdx="7" clrIdx="0">
    <p:extLst>
      <p:ext uri="{19B8F6BF-5375-455C-9EA6-DF929625EA0E}">
        <p15:presenceInfo xmlns:p15="http://schemas.microsoft.com/office/powerpoint/2012/main" userId="S::amanda.drain@edelman.com::8d0eef54-3ffd-45b8-b5a7-cd58b567f0b0" providerId="AD"/>
      </p:ext>
    </p:extLst>
  </p:cmAuthor>
  <p:cmAuthor id="2" name="Cherry, Allison" initials="CA" lastIdx="5" clrIdx="1">
    <p:extLst>
      <p:ext uri="{19B8F6BF-5375-455C-9EA6-DF929625EA0E}">
        <p15:presenceInfo xmlns:p15="http://schemas.microsoft.com/office/powerpoint/2012/main" userId="S::Allison.Cherry@edelman.com::323b9801-8644-4837-a2e8-c780fba0bb7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F30A0"/>
    <a:srgbClr val="72246C"/>
    <a:srgbClr val="CB333B"/>
    <a:srgbClr val="00778B"/>
    <a:srgbClr val="CB6015"/>
    <a:srgbClr val="78BE20"/>
    <a:srgbClr val="003C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6C9AE52-E2E7-4ADB-BE04-2181B37A34DC}" v="178" dt="2020-06-05T11:20:16.68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>
      <p:cViewPr varScale="1">
        <p:scale>
          <a:sx n="139" d="100"/>
          <a:sy n="139" d="100"/>
        </p:scale>
        <p:origin x="384" y="168"/>
      </p:cViewPr>
      <p:guideLst>
        <p:guide orient="horz" pos="1188"/>
        <p:guide pos="36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12959C-ECCE-46C5-A09A-6E73EEFF09C2}" type="datetimeFigureOut">
              <a:rPr lang="en-US" smtClean="0"/>
              <a:t>9/21/20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143000"/>
            <a:ext cx="58959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B0F1DC-DADF-4589-BCB3-C296EE7D35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099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B0F1DC-DADF-4589-BCB3-C296EE7D35D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058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57B05B7-30EF-EC46-8701-D7555F56166F}"/>
              </a:ext>
            </a:extLst>
          </p:cNvPr>
          <p:cNvSpPr/>
          <p:nvPr userDrawn="1"/>
        </p:nvSpPr>
        <p:spPr>
          <a:xfrm>
            <a:off x="0" y="0"/>
            <a:ext cx="11430000" cy="5980113"/>
          </a:xfrm>
          <a:prstGeom prst="rect">
            <a:avLst/>
          </a:prstGeom>
          <a:solidFill>
            <a:srgbClr val="CB6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6F30A0"/>
              </a:solidFill>
            </a:endParaRPr>
          </a:p>
        </p:txBody>
      </p:sp>
      <p:sp>
        <p:nvSpPr>
          <p:cNvPr id="15" name="Picture Placeholder 32">
            <a:extLst>
              <a:ext uri="{FF2B5EF4-FFF2-40B4-BE49-F238E27FC236}">
                <a16:creationId xmlns:a16="http://schemas.microsoft.com/office/drawing/2014/main" id="{494EA73B-7836-9F4D-B09E-C16B2872AAB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277957" y="1200840"/>
            <a:ext cx="8846544" cy="36576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199339" marR="0" indent="-199339" algn="l" defTabSz="797357" rtl="0" eaLnBrk="1" fontAlgn="auto" latinLnBrk="0" hangingPunct="1">
              <a:lnSpc>
                <a:spcPct val="90000"/>
              </a:lnSpc>
              <a:spcBef>
                <a:spcPts val="87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199339" marR="0" lvl="0" indent="-199339" algn="l" defTabSz="797357" rtl="0" eaLnBrk="1" fontAlgn="auto" latinLnBrk="0" hangingPunct="1">
              <a:lnSpc>
                <a:spcPct val="90000"/>
              </a:lnSpc>
              <a:spcBef>
                <a:spcPts val="87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Photo</a:t>
            </a:r>
          </a:p>
          <a:p>
            <a:endParaRPr lang="en-US"/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948DA452-15CB-0A4F-8A37-5BDB98C0E7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66798" y="4989191"/>
            <a:ext cx="1406756" cy="868014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FE9F69-B63C-D446-BA81-9B40CC616BDA}"/>
              </a:ext>
            </a:extLst>
          </p:cNvPr>
          <p:cNvCxnSpPr>
            <a:cxnSpLocks/>
          </p:cNvCxnSpPr>
          <p:nvPr userDrawn="1"/>
        </p:nvCxnSpPr>
        <p:spPr>
          <a:xfrm>
            <a:off x="5708520" y="4961186"/>
            <a:ext cx="0" cy="924025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1777B964-6FC3-4C4E-A0DD-F6B47712BF4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80042"/>
          <a:stretch/>
        </p:blipFill>
        <p:spPr>
          <a:xfrm>
            <a:off x="1516" y="0"/>
            <a:ext cx="11426968" cy="1193533"/>
          </a:xfrm>
          <a:prstGeom prst="rect">
            <a:avLst/>
          </a:prstGeom>
        </p:spPr>
      </p:pic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43A8AAE4-400B-3A4D-9BFC-652BE8BD2AE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073775" y="5019875"/>
            <a:ext cx="1212850" cy="808038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to Add Local PTA Logo</a:t>
            </a:r>
          </a:p>
        </p:txBody>
      </p:sp>
    </p:spTree>
    <p:extLst>
      <p:ext uri="{BB962C8B-B14F-4D97-AF65-F5344CB8AC3E}">
        <p14:creationId xmlns:p14="http://schemas.microsoft.com/office/powerpoint/2010/main" val="3228988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creenshot&#10;&#10;Description automatically generated">
            <a:extLst>
              <a:ext uri="{FF2B5EF4-FFF2-40B4-BE49-F238E27FC236}">
                <a16:creationId xmlns:a16="http://schemas.microsoft.com/office/drawing/2014/main" id="{915610B4-2D1D-AF43-8D46-EBDDA2224B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16" y="0"/>
            <a:ext cx="11426968" cy="5980113"/>
          </a:xfrm>
          <a:prstGeom prst="rect">
            <a:avLst/>
          </a:prstGeom>
        </p:spPr>
      </p:pic>
      <p:sp>
        <p:nvSpPr>
          <p:cNvPr id="15" name="Picture Placeholder 32">
            <a:extLst>
              <a:ext uri="{FF2B5EF4-FFF2-40B4-BE49-F238E27FC236}">
                <a16:creationId xmlns:a16="http://schemas.microsoft.com/office/drawing/2014/main" id="{494EA73B-7836-9F4D-B09E-C16B2872AAB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277957" y="1200840"/>
            <a:ext cx="8846544" cy="36576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199339" marR="0" indent="-199339" algn="l" defTabSz="797357" rtl="0" eaLnBrk="1" fontAlgn="auto" latinLnBrk="0" hangingPunct="1">
              <a:lnSpc>
                <a:spcPct val="90000"/>
              </a:lnSpc>
              <a:spcBef>
                <a:spcPts val="87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199339" marR="0" lvl="0" indent="-199339" algn="l" defTabSz="797357" rtl="0" eaLnBrk="1" fontAlgn="auto" latinLnBrk="0" hangingPunct="1">
              <a:lnSpc>
                <a:spcPct val="90000"/>
              </a:lnSpc>
              <a:spcBef>
                <a:spcPts val="87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Photo</a:t>
            </a:r>
          </a:p>
          <a:p>
            <a:endParaRPr lang="en-US"/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948DA452-15CB-0A4F-8A37-5BDB98C0E7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66798" y="4989191"/>
            <a:ext cx="1406756" cy="868014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FE9F69-B63C-D446-BA81-9B40CC616BDA}"/>
              </a:ext>
            </a:extLst>
          </p:cNvPr>
          <p:cNvCxnSpPr>
            <a:cxnSpLocks/>
          </p:cNvCxnSpPr>
          <p:nvPr userDrawn="1"/>
        </p:nvCxnSpPr>
        <p:spPr>
          <a:xfrm>
            <a:off x="5708520" y="4961186"/>
            <a:ext cx="0" cy="924025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43A8AAE4-400B-3A4D-9BFC-652BE8BD2AE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073775" y="5019875"/>
            <a:ext cx="1212850" cy="808038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to Add Local PTA Logo</a:t>
            </a:r>
          </a:p>
        </p:txBody>
      </p:sp>
    </p:spTree>
    <p:extLst>
      <p:ext uri="{BB962C8B-B14F-4D97-AF65-F5344CB8AC3E}">
        <p14:creationId xmlns:p14="http://schemas.microsoft.com/office/powerpoint/2010/main" val="8076632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15610B4-2D1D-AF43-8D46-EBDDA2224B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516" y="0"/>
            <a:ext cx="11426967" cy="5980113"/>
          </a:xfrm>
          <a:prstGeom prst="rect">
            <a:avLst/>
          </a:prstGeom>
        </p:spPr>
      </p:pic>
      <p:sp>
        <p:nvSpPr>
          <p:cNvPr id="15" name="Picture Placeholder 32">
            <a:extLst>
              <a:ext uri="{FF2B5EF4-FFF2-40B4-BE49-F238E27FC236}">
                <a16:creationId xmlns:a16="http://schemas.microsoft.com/office/drawing/2014/main" id="{494EA73B-7836-9F4D-B09E-C16B2872AAB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277957" y="1200840"/>
            <a:ext cx="8846544" cy="36576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199339" marR="0" indent="-199339" algn="l" defTabSz="797357" rtl="0" eaLnBrk="1" fontAlgn="auto" latinLnBrk="0" hangingPunct="1">
              <a:lnSpc>
                <a:spcPct val="90000"/>
              </a:lnSpc>
              <a:spcBef>
                <a:spcPts val="87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199339" marR="0" lvl="0" indent="-199339" algn="l" defTabSz="797357" rtl="0" eaLnBrk="1" fontAlgn="auto" latinLnBrk="0" hangingPunct="1">
              <a:lnSpc>
                <a:spcPct val="90000"/>
              </a:lnSpc>
              <a:spcBef>
                <a:spcPts val="87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Photo</a:t>
            </a:r>
          </a:p>
          <a:p>
            <a:endParaRPr lang="en-US"/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948DA452-15CB-0A4F-8A37-5BDB98C0E7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66798" y="4989191"/>
            <a:ext cx="1406756" cy="868014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FE9F69-B63C-D446-BA81-9B40CC616BDA}"/>
              </a:ext>
            </a:extLst>
          </p:cNvPr>
          <p:cNvCxnSpPr>
            <a:cxnSpLocks/>
          </p:cNvCxnSpPr>
          <p:nvPr userDrawn="1"/>
        </p:nvCxnSpPr>
        <p:spPr>
          <a:xfrm>
            <a:off x="5708520" y="4961186"/>
            <a:ext cx="0" cy="924025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43A8AAE4-400B-3A4D-9BFC-652BE8BD2AE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073775" y="5019875"/>
            <a:ext cx="1212850" cy="808038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to Add Local PTA Logo</a:t>
            </a:r>
          </a:p>
        </p:txBody>
      </p:sp>
    </p:spTree>
    <p:extLst>
      <p:ext uri="{BB962C8B-B14F-4D97-AF65-F5344CB8AC3E}">
        <p14:creationId xmlns:p14="http://schemas.microsoft.com/office/powerpoint/2010/main" val="9433183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tistic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4667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2475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51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6" r:id="rId2"/>
    <p:sldLayoutId id="2147483715" r:id="rId3"/>
    <p:sldLayoutId id="2147483713" r:id="rId4"/>
    <p:sldLayoutId id="2147483714" r:id="rId5"/>
  </p:sldLayoutIdLst>
  <p:txStyles>
    <p:titleStyle>
      <a:lvl1pPr algn="l" defTabSz="797357" rtl="0" eaLnBrk="1" latinLnBrk="0" hangingPunct="1">
        <a:lnSpc>
          <a:spcPct val="90000"/>
        </a:lnSpc>
        <a:spcBef>
          <a:spcPct val="0"/>
        </a:spcBef>
        <a:buNone/>
        <a:defRPr sz="38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9339" indent="-199339" algn="l" defTabSz="797357" rtl="0" eaLnBrk="1" latinLnBrk="0" hangingPunct="1">
        <a:lnSpc>
          <a:spcPct val="90000"/>
        </a:lnSpc>
        <a:spcBef>
          <a:spcPts val="872"/>
        </a:spcBef>
        <a:buFont typeface="Arial" panose="020B0604020202020204" pitchFamily="34" charset="0"/>
        <a:buChar char="•"/>
        <a:defRPr sz="2442" kern="1200">
          <a:solidFill>
            <a:schemeClr val="tx1"/>
          </a:solidFill>
          <a:latin typeface="+mn-lt"/>
          <a:ea typeface="+mn-ea"/>
          <a:cs typeface="+mn-cs"/>
        </a:defRPr>
      </a:lvl1pPr>
      <a:lvl2pPr marL="598018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744" kern="1200">
          <a:solidFill>
            <a:schemeClr val="tx1"/>
          </a:solidFill>
          <a:latin typeface="+mn-lt"/>
          <a:ea typeface="+mn-ea"/>
          <a:cs typeface="+mn-cs"/>
        </a:defRPr>
      </a:lvl3pPr>
      <a:lvl4pPr marL="1395374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70" kern="1200">
          <a:solidFill>
            <a:schemeClr val="tx1"/>
          </a:solidFill>
          <a:latin typeface="+mn-lt"/>
          <a:ea typeface="+mn-ea"/>
          <a:cs typeface="+mn-cs"/>
        </a:defRPr>
      </a:lvl4pPr>
      <a:lvl5pPr marL="1794053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70" kern="1200">
          <a:solidFill>
            <a:schemeClr val="tx1"/>
          </a:solidFill>
          <a:latin typeface="+mn-lt"/>
          <a:ea typeface="+mn-ea"/>
          <a:cs typeface="+mn-cs"/>
        </a:defRPr>
      </a:lvl5pPr>
      <a:lvl6pPr marL="2192731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70" kern="1200">
          <a:solidFill>
            <a:schemeClr val="tx1"/>
          </a:solidFill>
          <a:latin typeface="+mn-lt"/>
          <a:ea typeface="+mn-ea"/>
          <a:cs typeface="+mn-cs"/>
        </a:defRPr>
      </a:lvl6pPr>
      <a:lvl7pPr marL="2591410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70" kern="1200">
          <a:solidFill>
            <a:schemeClr val="tx1"/>
          </a:solidFill>
          <a:latin typeface="+mn-lt"/>
          <a:ea typeface="+mn-ea"/>
          <a:cs typeface="+mn-cs"/>
        </a:defRPr>
      </a:lvl7pPr>
      <a:lvl8pPr marL="2990088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70" kern="1200">
          <a:solidFill>
            <a:schemeClr val="tx1"/>
          </a:solidFill>
          <a:latin typeface="+mn-lt"/>
          <a:ea typeface="+mn-ea"/>
          <a:cs typeface="+mn-cs"/>
        </a:defRPr>
      </a:lvl8pPr>
      <a:lvl9pPr marL="3388766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7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1pPr>
      <a:lvl2pPr marL="398678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2pPr>
      <a:lvl3pPr marL="797357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3pPr>
      <a:lvl4pPr marL="1196035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4pPr>
      <a:lvl5pPr marL="1594714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5pPr>
      <a:lvl6pPr marL="1993392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6pPr>
      <a:lvl7pPr marL="2392070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7pPr>
      <a:lvl8pPr marL="2790749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8pPr>
      <a:lvl9pPr marL="3189427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58374D1-107F-BE4A-B981-AD0B3631ACE9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0" y="358775"/>
            <a:ext cx="10928350" cy="1012825"/>
          </a:xfrm>
        </p:spPr>
        <p:txBody>
          <a:bodyPr/>
          <a:lstStyle/>
          <a:p>
            <a:pPr algn="ctr"/>
            <a:r>
              <a:rPr lang="en-US" sz="3600" b="1">
                <a:solidFill>
                  <a:schemeClr val="tx2"/>
                </a:solidFill>
              </a:rPr>
              <a:t>Social Media Posts: PTA For Your Child</a:t>
            </a:r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4865EF9B-CD1F-46D1-BE3E-6757B8E3B3BD}"/>
              </a:ext>
            </a:extLst>
          </p:cNvPr>
          <p:cNvSpPr txBox="1">
            <a:spLocks/>
          </p:cNvSpPr>
          <p:nvPr/>
        </p:nvSpPr>
        <p:spPr>
          <a:xfrm>
            <a:off x="410517" y="1411293"/>
            <a:ext cx="4729849" cy="463292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797357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10028" b="1" i="0" kern="1200" spc="-174" baseline="0">
                <a:gradFill flip="none" rotWithShape="1">
                  <a:gsLst>
                    <a:gs pos="0">
                      <a:schemeClr val="tx2"/>
                    </a:gs>
                    <a:gs pos="100000">
                      <a:schemeClr val="accent2"/>
                    </a:gs>
                  </a:gsLst>
                  <a:lin ang="3000000" scaled="0"/>
                  <a:tileRect/>
                </a:gradFill>
                <a:latin typeface="+mj-lt"/>
                <a:ea typeface="Arial" charset="0"/>
                <a:cs typeface="Arial" charset="0"/>
              </a:defRPr>
            </a:lvl1pPr>
          </a:lstStyle>
          <a:p>
            <a:pPr marL="457200" marR="0" lvl="0" indent="-457200" algn="l" defTabSz="79735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/>
                <a:cs typeface="Arial"/>
              </a:rPr>
              <a:t>Size: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/>
                <a:cs typeface="Arial"/>
              </a:rPr>
              <a:t>1200x628</a:t>
            </a:r>
          </a:p>
          <a:p>
            <a:pPr marR="0" lvl="0" algn="l" defTabSz="79735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140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Arial" panose="020B0604020202020204"/>
              <a:cs typeface="Arial"/>
            </a:endParaRPr>
          </a:p>
          <a:p>
            <a:pPr marL="457200" marR="0" lvl="0" indent="-457200" algn="l" defTabSz="79735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/>
                <a:cs typeface="Arial"/>
              </a:rPr>
              <a:t>Social Media Channel: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/>
                <a:cs typeface="Arial"/>
              </a:rPr>
              <a:t>Twitter.</a:t>
            </a:r>
            <a:br>
              <a:rPr 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/>
                <a:cs typeface="Arial" charset="0"/>
              </a:rPr>
            </a:b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Arial" panose="020B0604020202020204"/>
              <a:cs typeface="Arial" charset="0"/>
            </a:endParaRPr>
          </a:p>
          <a:p>
            <a:pPr marL="457200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400" spc="0" dirty="0">
                <a:solidFill>
                  <a:srgbClr val="44546A"/>
                </a:solidFill>
                <a:cs typeface="Arial"/>
              </a:rPr>
              <a:t>Customization: </a:t>
            </a:r>
            <a:r>
              <a:rPr lang="en-US" sz="1400" b="0" spc="0" dirty="0">
                <a:solidFill>
                  <a:srgbClr val="44546A"/>
                </a:solidFill>
                <a:cs typeface="Arial"/>
              </a:rPr>
              <a:t>Customize the social media posts to use images that highlight your PTA’s accomplishments and priorities for your school.</a:t>
            </a:r>
          </a:p>
          <a:p>
            <a:pPr>
              <a:lnSpc>
                <a:spcPct val="100000"/>
              </a:lnSpc>
            </a:pPr>
            <a:endParaRPr lang="en-US" sz="14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marL="411480" indent="-411480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lang="en-US" sz="1400" spc="0" dirty="0">
                <a:solidFill>
                  <a:schemeClr val="tx2"/>
                </a:solidFill>
                <a:latin typeface="Arial"/>
                <a:cs typeface="Arial"/>
              </a:rPr>
              <a:t>Text for Social </a:t>
            </a:r>
            <a:r>
              <a:rPr lang="en-US" sz="1400" spc="0">
                <a:solidFill>
                  <a:schemeClr val="tx2"/>
                </a:solidFill>
                <a:latin typeface="Arial"/>
                <a:cs typeface="Arial"/>
              </a:rPr>
              <a:t>Media Post: </a:t>
            </a:r>
            <a:r>
              <a:rPr lang="en-US" sz="1400" b="0" spc="0" dirty="0">
                <a:solidFill>
                  <a:schemeClr val="tx2"/>
                </a:solidFill>
                <a:latin typeface="Arial"/>
                <a:cs typeface="Arial"/>
              </a:rPr>
              <a:t>When posting these graphics on social media, make sure to always include a call-to-action in the copy of your social media posts. We recommend including: “Join Today at &lt;INSERT LOCAL PTA URL&gt;!”</a:t>
            </a:r>
          </a:p>
          <a:p>
            <a:pPr marL="411480" indent="-411480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endParaRPr lang="en-US" sz="1400" b="0" spc="0" dirty="0">
              <a:solidFill>
                <a:schemeClr val="tx2"/>
              </a:solidFill>
              <a:latin typeface="Arial"/>
              <a:cs typeface="Arial"/>
            </a:endParaRPr>
          </a:p>
          <a:p>
            <a:pPr marL="411480" indent="-411480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lang="en-US" sz="1400" spc="0" dirty="0">
                <a:solidFill>
                  <a:schemeClr val="tx2"/>
                </a:solidFill>
                <a:cs typeface="Arial"/>
              </a:rPr>
              <a:t>Additional Directions: </a:t>
            </a:r>
            <a:r>
              <a:rPr lang="en-US" sz="1400" b="0" spc="0" dirty="0">
                <a:solidFill>
                  <a:schemeClr val="tx2"/>
                </a:solidFill>
                <a:cs typeface="Arial"/>
              </a:rPr>
              <a:t>See slides 7-10 for detailed instructions on how to download and use the graphics.</a:t>
            </a:r>
            <a:br>
              <a:rPr lang="en-US" sz="1400" b="0" spc="0" dirty="0">
                <a:solidFill>
                  <a:schemeClr val="tx2"/>
                </a:solidFill>
                <a:cs typeface="Arial"/>
              </a:rPr>
            </a:br>
            <a:endParaRPr lang="en-US" sz="1400" b="0" spc="0" dirty="0">
              <a:solidFill>
                <a:schemeClr val="tx2"/>
              </a:solidFill>
              <a:cs typeface="Arial"/>
            </a:endParaRPr>
          </a:p>
          <a:p>
            <a:pPr marL="411480" indent="-411480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endParaRPr lang="en-US" sz="1400" b="0" spc="0" dirty="0">
              <a:solidFill>
                <a:schemeClr val="tx2"/>
              </a:solidFill>
              <a:latin typeface="Arial"/>
              <a:cs typeface="Arial"/>
            </a:endParaRPr>
          </a:p>
          <a:p>
            <a:pPr marL="411480" indent="-411480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endParaRPr lang="en-US" sz="1400" b="0" spc="0" dirty="0">
              <a:solidFill>
                <a:schemeClr val="tx2"/>
              </a:solidFill>
              <a:latin typeface="Arial"/>
              <a:cs typeface="Arial"/>
            </a:endParaRPr>
          </a:p>
          <a:p>
            <a:pPr marL="0" marR="0" lvl="0" indent="0" algn="l" defTabSz="79735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1" i="0" u="none" strike="noStrike" kern="1200" cap="none" spc="-174" normalizeH="0" baseline="0" noProof="0" dirty="0">
              <a:ln>
                <a:noFill/>
              </a:ln>
              <a:gradFill flip="none" rotWithShape="1">
                <a:gsLst>
                  <a:gs pos="0">
                    <a:srgbClr val="44546A"/>
                  </a:gs>
                  <a:gs pos="100000">
                    <a:srgbClr val="ED7D31"/>
                  </a:gs>
                </a:gsLst>
                <a:lin ang="3000000" scaled="0"/>
                <a:tileRect/>
              </a:gradFill>
              <a:effectLst/>
              <a:uLnTx/>
              <a:uFillTx/>
              <a:latin typeface="Arial" panose="020B0604020202020204"/>
              <a:cs typeface="Arial" charset="0"/>
            </a:endParaRPr>
          </a:p>
          <a:p>
            <a:pPr>
              <a:lnSpc>
                <a:spcPct val="100000"/>
              </a:lnSpc>
              <a:defRPr/>
            </a:pPr>
            <a:endParaRPr lang="en-US" sz="4400" dirty="0">
              <a:gradFill flip="none" rotWithShape="1">
                <a:gsLst>
                  <a:gs pos="0">
                    <a:srgbClr val="44546A"/>
                  </a:gs>
                  <a:gs pos="100000">
                    <a:srgbClr val="ED7D31"/>
                  </a:gs>
                </a:gsLst>
                <a:lin ang="3000000" scaled="0"/>
                <a:tileRect/>
              </a:gradFill>
              <a:latin typeface="Arial" charset="0"/>
            </a:endParaRPr>
          </a:p>
        </p:txBody>
      </p:sp>
      <p:pic>
        <p:nvPicPr>
          <p:cNvPr id="5" name="Picture 4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DD16102B-967A-4FA0-A8E2-3C64A56BFD1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2780" y="1411293"/>
            <a:ext cx="5863829" cy="3067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245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51C9D35-8FA3-41CE-9CA3-9180EE1A99DC}"/>
              </a:ext>
            </a:extLst>
          </p:cNvPr>
          <p:cNvSpPr txBox="1"/>
          <p:nvPr/>
        </p:nvSpPr>
        <p:spPr>
          <a:xfrm>
            <a:off x="215153" y="188259"/>
            <a:ext cx="10972800" cy="110799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The following slides allow for customization in the following areas:</a:t>
            </a:r>
          </a:p>
          <a:p>
            <a:pPr marL="257175" indent="-257175" defTabSz="411480">
              <a:buFont typeface="Arial" panose="020B0604020202020204" pitchFamily="34" charset="0"/>
              <a:buChar char="•"/>
            </a:pPr>
            <a:r>
              <a:rPr lang="en-US" sz="1600">
                <a:solidFill>
                  <a:srgbClr val="003C71"/>
                </a:solidFill>
              </a:rPr>
              <a:t>Custom photo – use your own photos of your PTA in action</a:t>
            </a:r>
            <a:endParaRPr lang="en-US" sz="1600">
              <a:solidFill>
                <a:srgbClr val="003C71"/>
              </a:solidFill>
              <a:cs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Custom logos – options to use a combination of logos</a:t>
            </a:r>
            <a:r>
              <a:rPr lang="en-US" sz="1600">
                <a:solidFill>
                  <a:srgbClr val="003C71"/>
                </a:solidFill>
                <a:latin typeface="Arial" panose="020B0604020202020204"/>
              </a:rPr>
              <a:t>: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National PTA, state PTA, local PTA logo</a:t>
            </a:r>
            <a:r>
              <a:rPr lang="en-US" sz="1600">
                <a:solidFill>
                  <a:srgbClr val="003C71"/>
                </a:solidFill>
                <a:latin typeface="Arial" panose="020B0604020202020204"/>
              </a:rPr>
              <a:t> </a:t>
            </a:r>
            <a:endParaRPr lang="en-US" sz="1600" b="0" i="0" u="none" strike="noStrike" kern="1200" cap="none" spc="0" normalizeH="0" baseline="0" noProof="0">
              <a:ln>
                <a:noFill/>
              </a:ln>
              <a:solidFill>
                <a:srgbClr val="003C71"/>
              </a:solidFill>
              <a:effectLst/>
              <a:uLnTx/>
              <a:uFillTx/>
              <a:latin typeface="Arial" panose="020B0604020202020204"/>
              <a:cs typeface="Arial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1200" cap="none" spc="0" normalizeH="0" baseline="0" noProof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For detailed instructions on each step, review slides </a:t>
            </a:r>
            <a:r>
              <a:rPr lang="en-US" sz="1400" b="1" i="1">
                <a:solidFill>
                  <a:srgbClr val="003C71"/>
                </a:solidFill>
                <a:latin typeface="Arial" panose="020B0604020202020204"/>
              </a:rPr>
              <a:t>7</a:t>
            </a:r>
            <a:r>
              <a:rPr kumimoji="0" lang="en-US" sz="1400" b="1" i="1" u="none" strike="noStrike" kern="1200" cap="none" spc="0" normalizeH="0" baseline="0" noProof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-10</a:t>
            </a:r>
            <a:endParaRPr lang="en-US" sz="1400" b="1" i="1" u="none" strike="noStrike" kern="1200" cap="none" spc="0" normalizeH="0" baseline="0" noProof="0">
              <a:ln>
                <a:noFill/>
              </a:ln>
              <a:solidFill>
                <a:srgbClr val="003C71"/>
              </a:solidFill>
              <a:effectLst/>
              <a:uLnTx/>
              <a:uFillTx/>
              <a:latin typeface="Arial" panose="020B0604020202020204"/>
              <a:cs typeface="Arial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238D576-62AF-4904-8DFA-E74BE958DAD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15153" y="1533364"/>
            <a:ext cx="5581363" cy="291338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395B060-27E1-45FD-9CA1-7CFAB1A0435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688797" y="2869458"/>
            <a:ext cx="5581361" cy="291338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838BF72-7C90-E546-8787-EF2EB1CAEFE2}"/>
              </a:ext>
            </a:extLst>
          </p:cNvPr>
          <p:cNvSpPr/>
          <p:nvPr/>
        </p:nvSpPr>
        <p:spPr>
          <a:xfrm>
            <a:off x="8628845" y="5267459"/>
            <a:ext cx="656823" cy="476518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own Arrow 4">
            <a:extLst>
              <a:ext uri="{FF2B5EF4-FFF2-40B4-BE49-F238E27FC236}">
                <a16:creationId xmlns:a16="http://schemas.microsoft.com/office/drawing/2014/main" id="{040CC045-3262-904F-8D0C-8C3F96E4EC9D}"/>
              </a:ext>
            </a:extLst>
          </p:cNvPr>
          <p:cNvSpPr/>
          <p:nvPr/>
        </p:nvSpPr>
        <p:spPr>
          <a:xfrm>
            <a:off x="8590209" y="3593206"/>
            <a:ext cx="695459" cy="1403797"/>
          </a:xfrm>
          <a:prstGeom prst="down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749F7BF-5D32-C446-8B33-72486A69D417}"/>
              </a:ext>
            </a:extLst>
          </p:cNvPr>
          <p:cNvSpPr/>
          <p:nvPr/>
        </p:nvSpPr>
        <p:spPr>
          <a:xfrm>
            <a:off x="838200" y="2086377"/>
            <a:ext cx="4364865" cy="1841679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2397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EF8BD0E-2826-DB47-9572-D66D7081910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E6C173-10D4-8344-974E-13C1CA02EB1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164123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1E4E84F-F9E2-489D-AFFA-B1B27C666B9C}"/>
              </a:ext>
            </a:extLst>
          </p:cNvPr>
          <p:cNvSpPr txBox="1"/>
          <p:nvPr/>
        </p:nvSpPr>
        <p:spPr>
          <a:xfrm>
            <a:off x="266218" y="100001"/>
            <a:ext cx="10428790" cy="62167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239193"/>
            <a:r>
              <a:rPr lang="en-US" sz="1400" b="1" i="1">
                <a:solidFill>
                  <a:prstClr val="black"/>
                </a:solidFill>
                <a:latin typeface="Arial" panose="020B0604020202020204"/>
              </a:rPr>
              <a:t>The following steps are for a Windows user and Mac user</a:t>
            </a:r>
          </a:p>
          <a:p>
            <a:pPr defTabSz="239193"/>
            <a:br>
              <a:rPr lang="en-US" sz="1400" b="1">
                <a:solidFill>
                  <a:prstClr val="black"/>
                </a:solidFill>
                <a:latin typeface="Arial" panose="020B0604020202020204"/>
              </a:rPr>
            </a:br>
            <a:r>
              <a:rPr lang="en-US" sz="1400" b="1">
                <a:solidFill>
                  <a:prstClr val="black"/>
                </a:solidFill>
                <a:latin typeface="Arial" panose="020B0604020202020204"/>
              </a:rPr>
              <a:t>Ensure PowerPoint Settings are Set to Maintain Quality Photos: (This step is for Windows Users Only)</a:t>
            </a:r>
          </a:p>
          <a:p>
            <a:pPr marL="149496" indent="-149496" defTabSz="239193">
              <a:buFont typeface="Arial" panose="020B0604020202020204" pitchFamily="34" charset="0"/>
              <a:buChar char="•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In PowerPoint, go to ‘File’ </a:t>
            </a:r>
            <a:r>
              <a:rPr lang="en-US" sz="1200">
                <a:solidFill>
                  <a:prstClr val="black"/>
                </a:solidFill>
                <a:latin typeface="Arial" panose="020B0604020202020204"/>
                <a:sym typeface="Wingdings" panose="05000000000000000000" pitchFamily="2" charset="2"/>
              </a:rPr>
              <a:t> ‘Options’</a:t>
            </a:r>
          </a:p>
          <a:p>
            <a:pPr marL="149496" indent="-149496" defTabSz="239193">
              <a:buFont typeface="Arial" panose="020B0604020202020204" pitchFamily="34" charset="0"/>
              <a:buChar char="•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  <a:sym typeface="Wingdings" panose="05000000000000000000" pitchFamily="2" charset="2"/>
              </a:rPr>
              <a:t>Click ‘Advanced’</a:t>
            </a:r>
          </a:p>
          <a:p>
            <a:pPr marL="149496" indent="-149496" defTabSz="239193">
              <a:buFont typeface="Arial" panose="020B0604020202020204" pitchFamily="34" charset="0"/>
              <a:buChar char="•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  <a:sym typeface="Wingdings" panose="05000000000000000000" pitchFamily="2" charset="2"/>
              </a:rPr>
              <a:t>Under ‘Image Size and Quality’ ensure ‘High fidelity’ is selected for ‘Default resolution’</a:t>
            </a:r>
          </a:p>
          <a:p>
            <a:pPr marL="149496" indent="-149496" defTabSz="239193">
              <a:buFont typeface="Arial" panose="020B0604020202020204" pitchFamily="34" charset="0"/>
              <a:buChar char="•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  <a:sym typeface="Wingdings" panose="05000000000000000000" pitchFamily="2" charset="2"/>
              </a:rPr>
              <a:t>You only check this setting one time in PowerPoint, all future use will have this setting saved.</a:t>
            </a:r>
            <a:endParaRPr lang="en-US" sz="1200">
              <a:solidFill>
                <a:prstClr val="black"/>
              </a:solidFill>
              <a:latin typeface="Arial" panose="020B0604020202020204"/>
            </a:endParaRPr>
          </a:p>
          <a:p>
            <a:pPr defTabSz="239193"/>
            <a:endParaRPr lang="en-US" sz="1200" u="sng">
              <a:solidFill>
                <a:prstClr val="black"/>
              </a:solidFill>
              <a:latin typeface="Arial" panose="020B0604020202020204"/>
            </a:endParaRPr>
          </a:p>
          <a:p>
            <a:pPr defTabSz="239193"/>
            <a:r>
              <a:rPr lang="en-US" sz="1200" u="sng">
                <a:solidFill>
                  <a:prstClr val="black"/>
                </a:solidFill>
                <a:latin typeface="Arial" panose="020B0604020202020204"/>
              </a:rPr>
              <a:t>Only the following areas allow for customization. All other sections are to remain as is, with no changes.</a:t>
            </a:r>
            <a:br>
              <a:rPr lang="en-US" sz="1200" u="sng">
                <a:solidFill>
                  <a:prstClr val="black"/>
                </a:solidFill>
                <a:latin typeface="Arial" panose="020B0604020202020204"/>
              </a:rPr>
            </a:br>
            <a:endParaRPr lang="en-US" sz="1200" u="sng">
              <a:solidFill>
                <a:prstClr val="black"/>
              </a:solidFill>
              <a:latin typeface="Arial" panose="020B0604020202020204"/>
            </a:endParaRPr>
          </a:p>
          <a:p>
            <a:pPr marL="179395" indent="-179395" defTabSz="239193">
              <a:buFont typeface="+mj-lt"/>
              <a:buAutoNum type="arabicPeriod"/>
            </a:pPr>
            <a:r>
              <a:rPr lang="en-US" sz="1300" b="1">
                <a:solidFill>
                  <a:prstClr val="black"/>
                </a:solidFill>
                <a:latin typeface="Arial" panose="020B0604020202020204"/>
              </a:rPr>
              <a:t>How to Place a Custom Logo:</a:t>
            </a:r>
            <a:endParaRPr lang="en-US" sz="1300" b="1" i="1">
              <a:solidFill>
                <a:prstClr val="black"/>
              </a:solidFill>
              <a:latin typeface="Arial" panose="020B0604020202020204"/>
            </a:endParaRPr>
          </a:p>
          <a:p>
            <a:pPr defTabSz="239193"/>
            <a:r>
              <a:rPr lang="en-US" sz="1200" i="1">
                <a:solidFill>
                  <a:prstClr val="black"/>
                </a:solidFill>
                <a:latin typeface="Arial" panose="020B0604020202020204"/>
                <a:cs typeface="Arial"/>
              </a:rPr>
              <a:t>Utilize slides 3, 5 if you wish to only use the National PTA logo, no custom state or local PTA logos.</a:t>
            </a:r>
          </a:p>
          <a:p>
            <a:pPr defTabSz="239193"/>
            <a:endParaRPr lang="en-US" sz="1200" i="1">
              <a:solidFill>
                <a:prstClr val="black"/>
              </a:solidFill>
              <a:latin typeface="Arial" panose="020B0604020202020204"/>
            </a:endParaRPr>
          </a:p>
          <a:p>
            <a:pPr defTabSz="239193"/>
            <a:r>
              <a:rPr lang="en-US" sz="1200" i="1">
                <a:solidFill>
                  <a:prstClr val="black"/>
                </a:solidFill>
                <a:latin typeface="Arial" panose="020B0604020202020204"/>
              </a:rPr>
              <a:t>Utilize slides 4, 6 if you wish to use your state PTA logo OR your local PTA logo along with the National PTA logo.</a:t>
            </a:r>
            <a:br>
              <a:rPr lang="en-US" sz="1200" i="1">
                <a:solidFill>
                  <a:prstClr val="black"/>
                </a:solidFill>
                <a:latin typeface="Arial" panose="020B0604020202020204"/>
              </a:rPr>
            </a:br>
            <a:endParaRPr lang="en-US" sz="1200" b="1" i="1">
              <a:solidFill>
                <a:prstClr val="black"/>
              </a:solidFill>
              <a:latin typeface="Arial" panose="020B0604020202020204"/>
            </a:endParaRPr>
          </a:p>
          <a:p>
            <a:pPr marL="418588" lvl="1" indent="-179395" defTabSz="239193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Use the ‘click icon to add’ option at the bottom to include your own PTA logo. </a:t>
            </a:r>
          </a:p>
          <a:p>
            <a:pPr marL="418588" lvl="1" indent="-179395" defTabSz="239193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A dialog box will pop up prompting you to select a file from your computer. </a:t>
            </a:r>
          </a:p>
          <a:p>
            <a:pPr marL="418588" lvl="1" indent="-179395" defTabSz="239193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Locate the logo file you wish to choose. </a:t>
            </a:r>
          </a:p>
          <a:p>
            <a:pPr marL="657782" lvl="2" indent="-179395" defTabSz="239193">
              <a:buFont typeface="+mj-lt"/>
              <a:buAutoNum type="arabicPeriod"/>
            </a:pPr>
            <a:r>
              <a:rPr lang="en-US" sz="1200" u="sng">
                <a:solidFill>
                  <a:prstClr val="black"/>
                </a:solidFill>
                <a:latin typeface="Arial" panose="020B0604020202020204"/>
              </a:rPr>
              <a:t>Note:</a:t>
            </a: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 to ensure there is not a white box around your logo, you must use a PNG logo file. A PNG file ensures the background is transparent, to prevent a white box from appearing around your logo. </a:t>
            </a:r>
          </a:p>
          <a:p>
            <a:pPr marL="657782" lvl="2" indent="-179395" defTabSz="239193">
              <a:buFont typeface="+mj-lt"/>
              <a:buAutoNum type="arabicPeriod"/>
            </a:pPr>
            <a:r>
              <a:rPr lang="en-US" sz="1200" u="sng">
                <a:solidFill>
                  <a:prstClr val="black"/>
                </a:solidFill>
                <a:latin typeface="Arial" panose="020B0604020202020204"/>
              </a:rPr>
              <a:t>Note:</a:t>
            </a: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 your logo file should be high resolution at 72 dpi. To check your logo resolution, follow steps outlined on 2.3 (next slide).</a:t>
            </a:r>
          </a:p>
          <a:p>
            <a:pPr marL="418588" lvl="1" indent="-179395" defTabSz="239193">
              <a:buFont typeface="+mj-lt"/>
              <a:buAutoNum type="arabicPeriod" startAt="4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If your logo is cut off, you can adjust the size directly in PowerPoint by taking the following steps:</a:t>
            </a:r>
          </a:p>
          <a:p>
            <a:pPr marL="657782" lvl="2" indent="-179395" defTabSz="239193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Once you have uploaded your logo into the PowerPoint, the ‘Picture Format’ toolbar will show at the top. </a:t>
            </a:r>
          </a:p>
          <a:p>
            <a:pPr marL="657782" lvl="2" indent="-179395" defTabSz="239193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Click ‘Crop’ </a:t>
            </a:r>
          </a:p>
          <a:p>
            <a:pPr marL="657782" lvl="2" indent="-179395" defTabSz="239193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Begin adjusting the size, using the four corners. </a:t>
            </a:r>
          </a:p>
          <a:p>
            <a:pPr marL="657782" lvl="2" indent="-179395" defTabSz="239193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Ensure the full logo is visible inside the thick black box, which is showing you the visible area.</a:t>
            </a:r>
          </a:p>
          <a:p>
            <a:pPr marL="657782" lvl="2" indent="-179395" defTabSz="239193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Once you’ve sized, click cursor away from the logo. </a:t>
            </a:r>
          </a:p>
          <a:p>
            <a:pPr marL="657782" lvl="2" indent="-179395" defTabSz="239193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You will likely need to move the logo to align evenly with the PTA logo. </a:t>
            </a:r>
          </a:p>
          <a:p>
            <a:pPr marL="657782" lvl="2" indent="-179395" defTabSz="239193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Hover cursor over logo, click and continue holding.</a:t>
            </a:r>
          </a:p>
          <a:p>
            <a:pPr marL="657782" lvl="2" indent="-179395" defTabSz="239193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Move logo to align; the guiding, red dotted line should appear to help with even alignment.</a:t>
            </a:r>
          </a:p>
          <a:p>
            <a:pPr marL="657782" lvl="2" indent="-179395" defTabSz="239193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Keep size of your logo consistent with the size of the National PTA logo.</a:t>
            </a:r>
          </a:p>
          <a:p>
            <a:pPr marL="478387" lvl="2" defTabSz="239193"/>
            <a:endParaRPr lang="en-US" sz="1200">
              <a:solidFill>
                <a:prstClr val="black"/>
              </a:solidFill>
              <a:latin typeface="Arial" panose="020B0604020202020204"/>
            </a:endParaRPr>
          </a:p>
          <a:p>
            <a:pPr marL="79731" indent="-132885" defTabSz="239193">
              <a:buFont typeface="+mj-lt"/>
              <a:buAutoNum type="arabicPeriod" startAt="2"/>
            </a:pPr>
            <a:endParaRPr lang="en-US" sz="698">
              <a:solidFill>
                <a:prstClr val="black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8549396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E68015C-DF6E-496C-9930-39F6A3654685}"/>
              </a:ext>
            </a:extLst>
          </p:cNvPr>
          <p:cNvSpPr txBox="1"/>
          <p:nvPr/>
        </p:nvSpPr>
        <p:spPr>
          <a:xfrm>
            <a:off x="196770" y="266242"/>
            <a:ext cx="11233230" cy="4549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239193"/>
            <a:endParaRPr lang="en-US" sz="628">
              <a:solidFill>
                <a:prstClr val="black"/>
              </a:solidFill>
              <a:latin typeface="Arial" panose="020B0604020202020204"/>
            </a:endParaRPr>
          </a:p>
          <a:p>
            <a:pPr marL="132885" indent="-132885" defTabSz="265770">
              <a:buFont typeface="+mj-lt"/>
              <a:buAutoNum type="arabicPeriod" startAt="2"/>
            </a:pPr>
            <a:r>
              <a:rPr lang="en-US" sz="1300" b="1">
                <a:solidFill>
                  <a:prstClr val="black"/>
                </a:solidFill>
                <a:latin typeface="Arial" panose="020B0604020202020204"/>
              </a:rPr>
              <a:t>How to Place a Custom Photo:</a:t>
            </a:r>
          </a:p>
          <a:p>
            <a:pPr marL="465098" lvl="1" indent="-199328" defTabSz="26577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</a:rPr>
              <a:t>Use the ‘click icon to add picture’ on the right side of the graphic to select your own photo to use. </a:t>
            </a:r>
          </a:p>
          <a:p>
            <a:pPr marL="465098" lvl="1" indent="-199328" defTabSz="26577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</a:rPr>
              <a:t>A dialog box will pop up prompting you to select a photo file from your computer. </a:t>
            </a:r>
          </a:p>
          <a:p>
            <a:pPr marL="730868" lvl="2" indent="-199328" defTabSz="265770">
              <a:buFont typeface="+mj-lt"/>
              <a:buAutoNum type="arabicPeriod"/>
            </a:pPr>
            <a:r>
              <a:rPr lang="en-US" sz="1200" u="sng">
                <a:solidFill>
                  <a:prstClr val="black"/>
                </a:solidFill>
              </a:rPr>
              <a:t>Note:</a:t>
            </a:r>
            <a:r>
              <a:rPr lang="en-US" sz="1200">
                <a:solidFill>
                  <a:prstClr val="black"/>
                </a:solidFill>
              </a:rPr>
              <a:t> if you need to send a photo from your smartphone to your computer, follow these steps:</a:t>
            </a:r>
          </a:p>
          <a:p>
            <a:pPr marL="996639" lvl="3" indent="-199328" defTabSz="26577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</a:rPr>
              <a:t>Locate the photo on your smartphone</a:t>
            </a:r>
          </a:p>
          <a:p>
            <a:pPr marL="996639" lvl="3" indent="-199328" defTabSz="26577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</a:rPr>
              <a:t>Select the option to send file</a:t>
            </a:r>
          </a:p>
          <a:p>
            <a:pPr marL="996639" lvl="3" indent="-199328" defTabSz="26577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</a:rPr>
              <a:t>Choose email, use your own email address to send yourself the photo</a:t>
            </a:r>
          </a:p>
          <a:p>
            <a:pPr marL="996639" lvl="3" indent="-199328" defTabSz="26577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</a:rPr>
              <a:t>Click send</a:t>
            </a:r>
          </a:p>
          <a:p>
            <a:pPr marL="996639" lvl="3" indent="-199328" defTabSz="26577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</a:rPr>
              <a:t>If prompted for file size, ensure you select ‘Actual size’ which ensures you maintain the highest resolution (72 dpi)</a:t>
            </a:r>
          </a:p>
          <a:p>
            <a:pPr marL="465098" lvl="1" indent="-199328" defTabSz="26577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</a:rPr>
              <a:t>Locate the photo you wish to choose. </a:t>
            </a:r>
          </a:p>
          <a:p>
            <a:pPr marL="730868" lvl="2" indent="-199328" defTabSz="265770">
              <a:buFont typeface="+mj-lt"/>
              <a:buAutoNum type="arabicPeriod"/>
            </a:pPr>
            <a:r>
              <a:rPr lang="en-US" sz="1200" u="sng">
                <a:solidFill>
                  <a:prstClr val="black"/>
                </a:solidFill>
              </a:rPr>
              <a:t>Note:</a:t>
            </a:r>
            <a:r>
              <a:rPr lang="en-US" sz="1200">
                <a:solidFill>
                  <a:prstClr val="black"/>
                </a:solidFill>
              </a:rPr>
              <a:t> you need to ensure your photo size is high resolution, </a:t>
            </a:r>
            <a:br>
              <a:rPr lang="en-US" sz="1200">
                <a:solidFill>
                  <a:prstClr val="black"/>
                </a:solidFill>
              </a:rPr>
            </a:br>
            <a:r>
              <a:rPr lang="en-US" sz="1200">
                <a:solidFill>
                  <a:prstClr val="black"/>
                </a:solidFill>
              </a:rPr>
              <a:t>and will not appear blurry</a:t>
            </a:r>
          </a:p>
          <a:p>
            <a:pPr marL="730868" lvl="2" indent="-199328" defTabSz="265770">
              <a:buFont typeface="+mj-lt"/>
              <a:buAutoNum type="arabicPeriod"/>
            </a:pPr>
            <a:r>
              <a:rPr lang="en-US" sz="1200">
                <a:solidFill>
                  <a:srgbClr val="FF0000"/>
                </a:solidFill>
              </a:rPr>
              <a:t>Windows users </a:t>
            </a:r>
            <a:r>
              <a:rPr lang="en-US" sz="1200">
                <a:solidFill>
                  <a:prstClr val="black"/>
                </a:solidFill>
              </a:rPr>
              <a:t>to do so, follow these steps:</a:t>
            </a:r>
          </a:p>
          <a:p>
            <a:pPr marL="996639" lvl="3" indent="-199328" defTabSz="26577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</a:rPr>
              <a:t>Right click the photo file</a:t>
            </a:r>
          </a:p>
          <a:p>
            <a:pPr marL="996639" lvl="3" indent="-199328" defTabSz="26577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</a:rPr>
              <a:t>Select ‘Properties’</a:t>
            </a:r>
          </a:p>
          <a:p>
            <a:pPr marL="996639" lvl="3" indent="-199328" defTabSz="26577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</a:rPr>
              <a:t>Change the tab at the top from ‘General’ to ‘Details’</a:t>
            </a:r>
          </a:p>
          <a:p>
            <a:pPr marL="996639" lvl="3" indent="-199328" defTabSz="26577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</a:rPr>
              <a:t>Scroll down to see ‘Image’ section</a:t>
            </a:r>
          </a:p>
          <a:p>
            <a:pPr marL="996639" lvl="3" indent="-199328" defTabSz="26577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</a:rPr>
              <a:t>Next to ‘Horizontal resolution’ and ‘Vertical resolution’ is ‘dpi’ </a:t>
            </a:r>
          </a:p>
          <a:p>
            <a:pPr marL="996639" lvl="3" indent="-199328" defTabSz="26577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</a:rPr>
              <a:t>Your photo must be a minimum of 72 dpi for use</a:t>
            </a:r>
            <a:endParaRPr lang="en-US" sz="1200" u="sng">
              <a:solidFill>
                <a:prstClr val="black"/>
              </a:solidFill>
              <a:latin typeface="Arial" panose="020B0604020202020204"/>
            </a:endParaRPr>
          </a:p>
          <a:p>
            <a:pPr marL="664426" lvl="2" indent="-132885" defTabSz="265770">
              <a:buFont typeface="+mj-lt"/>
              <a:buAutoNum type="arabicPeriod" startAt="3"/>
            </a:pPr>
            <a:r>
              <a:rPr lang="en-US" sz="1200" u="sng">
                <a:solidFill>
                  <a:prstClr val="black"/>
                </a:solidFill>
                <a:latin typeface="Arial" panose="020B0604020202020204"/>
              </a:rPr>
              <a:t>Note:</a:t>
            </a: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 you may need to size your photo to ensure it is not automatically </a:t>
            </a:r>
            <a:br>
              <a:rPr lang="en-US" sz="1200">
                <a:solidFill>
                  <a:prstClr val="black"/>
                </a:solidFill>
                <a:latin typeface="Arial" panose="020B0604020202020204"/>
              </a:rPr>
            </a:b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cropped when importing. First check the current size of your photo.</a:t>
            </a:r>
          </a:p>
          <a:p>
            <a:pPr defTabSz="239193"/>
            <a:endParaRPr lang="en-US" sz="698" b="1">
              <a:solidFill>
                <a:prstClr val="black"/>
              </a:solidFill>
              <a:latin typeface="Arial" panose="020B0604020202020204"/>
            </a:endParaRPr>
          </a:p>
          <a:p>
            <a:pPr defTabSz="239193"/>
            <a:br>
              <a:rPr lang="en-US" sz="698">
                <a:solidFill>
                  <a:prstClr val="black"/>
                </a:solidFill>
                <a:latin typeface="Arial" panose="020B0604020202020204"/>
              </a:rPr>
            </a:br>
            <a:endParaRPr lang="en-US" sz="698">
              <a:solidFill>
                <a:prstClr val="black"/>
              </a:solidFill>
              <a:latin typeface="Arial" panose="020B0604020202020204"/>
            </a:endParaRPr>
          </a:p>
          <a:p>
            <a:pPr defTabSz="239193"/>
            <a:endParaRPr lang="en-US" sz="942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EFF5AE3-651A-4335-B363-771EDC080162}"/>
              </a:ext>
            </a:extLst>
          </p:cNvPr>
          <p:cNvSpPr txBox="1"/>
          <p:nvPr/>
        </p:nvSpPr>
        <p:spPr>
          <a:xfrm>
            <a:off x="5715000" y="2540999"/>
            <a:ext cx="3429016" cy="1899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9597" indent="-119597" defTabSz="239193">
              <a:buFont typeface="+mj-lt"/>
              <a:buAutoNum type="arabicPeriod" startAt="2"/>
            </a:pPr>
            <a:r>
              <a:rPr lang="en-US" sz="1200">
                <a:solidFill>
                  <a:srgbClr val="FF0000"/>
                </a:solidFill>
                <a:latin typeface="Arial" panose="020B0604020202020204"/>
              </a:rPr>
              <a:t>Mac users </a:t>
            </a: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follow these steps:</a:t>
            </a:r>
          </a:p>
          <a:p>
            <a:pPr marL="358790" lvl="1" indent="-119597" defTabSz="239193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Open the photo file in Preview (Mac default)</a:t>
            </a:r>
          </a:p>
          <a:p>
            <a:pPr marL="358790" lvl="1" indent="-119597" defTabSz="239193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Click ‘Tools’</a:t>
            </a:r>
          </a:p>
          <a:p>
            <a:pPr marL="358790" lvl="1" indent="-119597" defTabSz="239193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Click ‘Adjust Size’</a:t>
            </a:r>
          </a:p>
          <a:p>
            <a:pPr marL="358790" lvl="1" indent="-119597" defTabSz="239193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A dialog box will pop up</a:t>
            </a:r>
          </a:p>
          <a:p>
            <a:pPr marL="358790" lvl="1" indent="-119597" defTabSz="239193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Check ‘Resolution’ which is the ‘dpi’</a:t>
            </a:r>
          </a:p>
          <a:p>
            <a:pPr marL="358790" lvl="1" indent="-119597" defTabSz="239193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Your photo must be a minimum of 72 dpi for use</a:t>
            </a:r>
          </a:p>
          <a:p>
            <a:pPr defTabSz="239193"/>
            <a:endParaRPr lang="en-US" sz="942">
              <a:solidFill>
                <a:prstClr val="black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9064557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E68015C-DF6E-496C-9930-39F6A3654685}"/>
              </a:ext>
            </a:extLst>
          </p:cNvPr>
          <p:cNvSpPr txBox="1"/>
          <p:nvPr/>
        </p:nvSpPr>
        <p:spPr>
          <a:xfrm>
            <a:off x="11575" y="-92578"/>
            <a:ext cx="11233230" cy="647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2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132885" marR="0" lvl="0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2"/>
              <a:tabLst/>
              <a:defRPr/>
            </a:pPr>
            <a:r>
              <a:rPr kumimoji="0" lang="en-US" sz="13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How to Place a Custom Photo (Cont.):</a:t>
            </a:r>
          </a:p>
          <a:p>
            <a:pPr marL="760141" marR="0" lvl="2" indent="-228600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4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Windows users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to check current size of your photo, </a:t>
            </a:r>
            <a:b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follow these steps:</a:t>
            </a:r>
          </a:p>
          <a:p>
            <a:pPr marL="930196" marR="0" lvl="3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Right click the photo file</a:t>
            </a:r>
          </a:p>
          <a:p>
            <a:pPr marL="930196" marR="0" lvl="3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Select ‘Properties’ </a:t>
            </a:r>
          </a:p>
          <a:p>
            <a:pPr marL="930196" marR="0" lvl="3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Change the tab at the top from ‘General’ to ‘Details’</a:t>
            </a:r>
          </a:p>
          <a:p>
            <a:pPr marL="930196" marR="0" lvl="3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Scroll down to see the ‘Image’ section</a:t>
            </a:r>
          </a:p>
          <a:p>
            <a:pPr marL="930196" marR="0" lvl="3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Next to ‘Dimensions’ is ‘Width’ and ‘Height’ where you will </a:t>
            </a:r>
            <a:b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see the pixel size of your photo</a:t>
            </a:r>
          </a:p>
          <a:p>
            <a:pPr marL="930196" marR="0" lvl="3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Photos must be 494x520, or very close to this size</a:t>
            </a:r>
          </a:p>
          <a:p>
            <a:pPr marL="664426" marR="0" lvl="2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5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To resize your photo follow these steps:</a:t>
            </a:r>
          </a:p>
          <a:p>
            <a:pPr marL="930196" marR="0" lvl="3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Locate your photo file on your computer</a:t>
            </a:r>
          </a:p>
          <a:p>
            <a:pPr marL="1195967" marR="0" lvl="4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Right click and find ‘Open with’ – and hover over. </a:t>
            </a:r>
          </a:p>
          <a:p>
            <a:pPr marL="1195967" marR="0" lvl="4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You should see ‘Paint’ application as an option. Click it. </a:t>
            </a:r>
          </a:p>
          <a:p>
            <a:pPr marL="1461737" marR="0" lvl="5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If you do not see ‘Paint’ application as an option, </a:t>
            </a:r>
            <a:b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find ‘choose another app’ </a:t>
            </a:r>
          </a:p>
          <a:p>
            <a:pPr marL="1461737" marR="0" lvl="5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Scroll through various application or click </a:t>
            </a:r>
            <a:b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‘More apps’ in order to find ‘Paint’</a:t>
            </a:r>
          </a:p>
          <a:p>
            <a:pPr marL="1262409" marR="0" lvl="4" indent="-199328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The photo will open in ‘Paint’</a:t>
            </a:r>
          </a:p>
          <a:p>
            <a:pPr marL="1262409" marR="0" lvl="4" indent="-199328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At the top within the ‘Image’ section look for ‘Resize’ </a:t>
            </a:r>
            <a:b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and click it</a:t>
            </a:r>
          </a:p>
          <a:p>
            <a:pPr marL="1262409" marR="0" lvl="4" indent="-199328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 dialog box will pop up</a:t>
            </a:r>
          </a:p>
          <a:p>
            <a:pPr marL="1262409" marR="0" lvl="4" indent="-199328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Select pixels</a:t>
            </a:r>
          </a:p>
          <a:p>
            <a:pPr marL="1262409" marR="0" lvl="4" indent="-199328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Edit the horizontal (width) pixels to 494</a:t>
            </a:r>
          </a:p>
          <a:p>
            <a:pPr marL="1262409" marR="0" lvl="4" indent="-199328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Edit the vertical (height) pixels to 520 </a:t>
            </a:r>
          </a:p>
          <a:p>
            <a:pPr marL="1528180" marR="0" lvl="5" indent="-199328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You may find the numbers re-adjusting themselves.</a:t>
            </a:r>
          </a:p>
          <a:p>
            <a:pPr marL="1528180" marR="0" lvl="5" indent="-199328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It’s important to keep ‘Maintain aspect ratio’ checked</a:t>
            </a:r>
          </a:p>
          <a:p>
            <a:pPr marL="1528180" marR="0" lvl="5" indent="-199328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The automatic adjustment of numbers is to ensure scaling is appropriate. </a:t>
            </a:r>
          </a:p>
          <a:p>
            <a:pPr marL="1528180" marR="0" lvl="5" indent="-199328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Allow numbers to adjust automatically.</a:t>
            </a:r>
          </a:p>
          <a:p>
            <a:pPr marL="1262409" marR="0" lvl="4" indent="-199328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Click ‘OK’</a:t>
            </a:r>
          </a:p>
          <a:p>
            <a:pPr marL="1262409" marR="0" lvl="4" indent="-199328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Click ‘File’ and ‘Save As’ to save this newly sized version of your photo.</a:t>
            </a:r>
          </a:p>
          <a:p>
            <a:pPr marL="1262409" marR="0" lvl="4" indent="-199328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Begin step 2, 1 (slide 8)</a:t>
            </a:r>
          </a:p>
          <a:p>
            <a:pPr marL="0" marR="0" lvl="0" indent="0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4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7F6CB7E-17D2-478A-95E8-D2B4D66BA048}"/>
              </a:ext>
            </a:extLst>
          </p:cNvPr>
          <p:cNvSpPr txBox="1"/>
          <p:nvPr/>
        </p:nvSpPr>
        <p:spPr>
          <a:xfrm>
            <a:off x="5382118" y="160510"/>
            <a:ext cx="5862687" cy="4000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2885" marR="0" lvl="0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4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Mac users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to check current size of your photo, follow these steps:</a:t>
            </a:r>
          </a:p>
          <a:p>
            <a:pPr marL="398656" marR="0" lvl="1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Open the photo file in Preview (Mac default)</a:t>
            </a:r>
          </a:p>
          <a:p>
            <a:pPr marL="398656" marR="0" lvl="1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Click ‘Tools’</a:t>
            </a:r>
          </a:p>
          <a:p>
            <a:pPr marL="398656" marR="0" lvl="1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Click ‘Adjust Size’ and a dialog box will pop up</a:t>
            </a:r>
          </a:p>
          <a:p>
            <a:pPr marL="398656" marR="0" lvl="1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Next to ‘Width’ and “Height’ you will see current size in the measurement ‘Inches’</a:t>
            </a:r>
          </a:p>
          <a:p>
            <a:pPr marL="398656" marR="0" lvl="1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Change ‘Inches’ to ‘Pixels’</a:t>
            </a:r>
          </a:p>
          <a:p>
            <a:pPr marL="398656" marR="0" lvl="1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Photos must be 494x520, or very close to this size</a:t>
            </a:r>
          </a:p>
          <a:p>
            <a:pPr marL="132885" marR="0" lvl="0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4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To resize your photo follow these steps:</a:t>
            </a:r>
          </a:p>
          <a:p>
            <a:pPr marL="398656" marR="0" lvl="1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Follow steps 4, 1-5 above.</a:t>
            </a:r>
          </a:p>
          <a:p>
            <a:pPr marL="664426" marR="0" lvl="2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Adjust ‘Width’ and ‘Height’ manually to 494x520</a:t>
            </a:r>
          </a:p>
          <a:p>
            <a:pPr marL="664426" marR="0" lvl="2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You may notice the ‘Height’ automatically populating a pixel size based on the ‘Width’ you entered. </a:t>
            </a:r>
          </a:p>
          <a:p>
            <a:pPr marL="664426" marR="0" lvl="2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By changing ‘Height’ you may notice ‘Width’ is automatically populating a new pixel size.</a:t>
            </a:r>
          </a:p>
          <a:p>
            <a:pPr marL="664426" marR="0" lvl="2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Keep ‘Scale proportionally’ checked. </a:t>
            </a:r>
          </a:p>
          <a:p>
            <a:pPr marL="664426" marR="0" lvl="2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Allow numbers to automatically adjust. </a:t>
            </a:r>
          </a:p>
          <a:p>
            <a:pPr marL="664426" marR="0" lvl="2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Click ‘OK’</a:t>
            </a:r>
          </a:p>
          <a:p>
            <a:pPr marL="664426" marR="0" lvl="2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Click ‘File’ and ‘Save As’ to save this newly sized version of your photo.</a:t>
            </a:r>
          </a:p>
          <a:p>
            <a:pPr marL="664426" marR="0" lvl="2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Begin step 2, 1 (slide 8)</a:t>
            </a:r>
          </a:p>
          <a:p>
            <a:pPr marL="398656" marR="0" lvl="1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en-US" sz="69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664426" marR="0" lvl="2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en-US" sz="69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11688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E68015C-DF6E-496C-9930-39F6A3654685}"/>
              </a:ext>
            </a:extLst>
          </p:cNvPr>
          <p:cNvSpPr txBox="1"/>
          <p:nvPr/>
        </p:nvSpPr>
        <p:spPr>
          <a:xfrm>
            <a:off x="11575" y="-92578"/>
            <a:ext cx="11233230" cy="2775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63081" marR="0" lvl="4" indent="0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179395" marR="0" lvl="0" indent="-179395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3"/>
              <a:tabLst/>
              <a:defRPr/>
            </a:pPr>
            <a:r>
              <a:rPr kumimoji="0" lang="en-US" sz="13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How to Save Full Graphic for Use</a:t>
            </a:r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358790" marR="0" lvl="1" indent="-119597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Ensure your PowerPoint is on the current slide you want to export as a final graphic</a:t>
            </a:r>
          </a:p>
          <a:p>
            <a:pPr marL="358790" marR="0" lvl="1" indent="-119597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Click ‘File’ and ‘Save As’ </a:t>
            </a:r>
          </a:p>
          <a:p>
            <a:pPr marL="358790" marR="0" lvl="1" indent="-119597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Choose location on your computer to save</a:t>
            </a:r>
          </a:p>
          <a:p>
            <a:pPr marL="358790" marR="0" lvl="1" indent="-119597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Enter file name for the file</a:t>
            </a:r>
          </a:p>
          <a:p>
            <a:pPr marL="358790" marR="0" lvl="1" indent="-119597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Directly beneath the file name text box is a drop down for ‘Save as type’ currently populated as ‘PowerPoint Presentation’</a:t>
            </a:r>
          </a:p>
          <a:p>
            <a:pPr marL="358790" marR="0" lvl="1" indent="-119597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Click the down arrow and select ‘JPEG File Interchange Format (*jpg)’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  <a:t>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Click ‘Save’ </a:t>
            </a:r>
          </a:p>
          <a:p>
            <a:pPr marL="358790" marR="0" lvl="1" indent="-119597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 dialog box will pop up, prompting you to choose which slides to export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  <a:t>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Click ‘Just This One’ (for Mac users select ‘Current Slide Only’) </a:t>
            </a:r>
          </a:p>
          <a:p>
            <a:pPr marL="358790" marR="0" lvl="1" indent="-119597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Locate file in the destination you saved, and the image file is ready for use on social media</a:t>
            </a:r>
            <a:b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98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698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endParaRPr kumimoji="0" lang="en-US" sz="69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4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09860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21C636D9F7A14FA0CEF057F8E52047" ma:contentTypeVersion="11" ma:contentTypeDescription="Create a new document." ma:contentTypeScope="" ma:versionID="63d940b9bdecaf41baf7f341e5de4be9">
  <xsd:schema xmlns:xsd="http://www.w3.org/2001/XMLSchema" xmlns:xs="http://www.w3.org/2001/XMLSchema" xmlns:p="http://schemas.microsoft.com/office/2006/metadata/properties" xmlns:ns2="cb1aa713-8d44-4b8d-bdfc-8d382eda8243" xmlns:ns3="20d83908-ec8d-4aca-ab0e-80b7f497db28" targetNamespace="http://schemas.microsoft.com/office/2006/metadata/properties" ma:root="true" ma:fieldsID="125e5f7e0f755b0d275122ded007a512" ns2:_="" ns3:_="">
    <xsd:import namespace="cb1aa713-8d44-4b8d-bdfc-8d382eda8243"/>
    <xsd:import namespace="20d83908-ec8d-4aca-ab0e-80b7f497db2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1aa713-8d44-4b8d-bdfc-8d382eda82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d83908-ec8d-4aca-ab0e-80b7f497db28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CC43910-6480-4F6B-A228-4D512BD926A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C3EA020-EEBE-4B8E-85C7-F953AD6E3511}">
  <ds:schemaRefs>
    <ds:schemaRef ds:uri="aaf12ef8-83df-4ac1-8570-146fbceeae8d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www.w3.org/XML/1998/namespace"/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db613e52-d29e-48be-9dab-b77cf859024b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FF2A1D56-387C-499B-8B8B-8A95C575AA06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1501</Words>
  <Application>Microsoft Macintosh PowerPoint</Application>
  <PresentationFormat>Custom</PresentationFormat>
  <Paragraphs>129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Social Media Posts: PTA For Your Child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Blum, Philip</dc:creator>
  <cp:lastModifiedBy>Erika Rose</cp:lastModifiedBy>
  <cp:revision>2</cp:revision>
  <dcterms:created xsi:type="dcterms:W3CDTF">2020-04-14T15:06:47Z</dcterms:created>
  <dcterms:modified xsi:type="dcterms:W3CDTF">2020-09-21T19:47:32Z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0x0101005821C636D9F7A14FA0CEF057F8E52047</vt:lpwstr>
  </property>
</Properties>
</file>