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sldIdLst>
    <p:sldId id="501" r:id="rId5"/>
    <p:sldId id="503" r:id="rId6"/>
    <p:sldId id="508" r:id="rId7"/>
    <p:sldId id="504" r:id="rId8"/>
    <p:sldId id="505" r:id="rId9"/>
    <p:sldId id="506" r:id="rId10"/>
    <p:sldId id="507" r:id="rId11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17B1213-C1B8-4007-984D-958A572540C3}">
          <p14:sldIdLst>
            <p14:sldId id="501"/>
            <p14:sldId id="503"/>
            <p14:sldId id="508"/>
            <p14:sldId id="504"/>
            <p14:sldId id="505"/>
            <p14:sldId id="506"/>
            <p14:sldId id="5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5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72246C"/>
    <a:srgbClr val="CB333B"/>
    <a:srgbClr val="00778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39" d="100"/>
          <a:sy n="139" d="100"/>
        </p:scale>
        <p:origin x="384" y="168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2959C-ECCE-46C5-A09A-6E73EEFF09C2}" type="datetimeFigureOut">
              <a:rPr lang="en-US" smtClean="0"/>
              <a:t>9/21/20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F1DC-DADF-4589-BCB3-C296EE7D3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B0F1DC-DADF-4589-BCB3-C296EE7D35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58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5610B4-2D1D-AF43-8D46-EBDDA2224B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16" y="0"/>
            <a:ext cx="11426967" cy="5980113"/>
          </a:xfrm>
          <a:prstGeom prst="rect">
            <a:avLst/>
          </a:prstGeom>
        </p:spPr>
      </p:pic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43318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667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475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4" r:id="rId3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358775"/>
            <a:ext cx="10928350" cy="1012825"/>
          </a:xfrm>
        </p:spPr>
        <p:txBody>
          <a:bodyPr/>
          <a:lstStyle/>
          <a:p>
            <a:pPr algn="ctr"/>
            <a:r>
              <a:rPr lang="en-US" sz="3600" b="1">
                <a:solidFill>
                  <a:schemeClr val="tx2"/>
                </a:solidFill>
              </a:rPr>
              <a:t>Social Media Posts: PTA For Your Child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10517" y="1411293"/>
            <a:ext cx="4729849" cy="46329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Size: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1200x628</a:t>
            </a:r>
          </a:p>
          <a:p>
            <a:pPr marR="0" lvl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Social Media Channel: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Twitter.</a:t>
            </a:r>
            <a:br>
              <a:rPr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cs typeface="Arial" charset="0"/>
              </a:rPr>
            </a:b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spc="0" dirty="0">
                <a:solidFill>
                  <a:srgbClr val="44546A"/>
                </a:solidFill>
                <a:cs typeface="Arial"/>
              </a:rPr>
              <a:t>Customization: </a:t>
            </a:r>
            <a:r>
              <a:rPr lang="en-US" sz="1400" b="0" spc="0" dirty="0">
                <a:solidFill>
                  <a:srgbClr val="44546A"/>
                </a:solidFill>
                <a:cs typeface="Arial"/>
              </a:rPr>
              <a:t>Customize the social media posts to use images that highlight your PTA’s accomplishments and priorities for your school.</a:t>
            </a:r>
          </a:p>
          <a:p>
            <a:pPr>
              <a:lnSpc>
                <a:spcPct val="100000"/>
              </a:lnSpc>
            </a:pP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spc="0" dirty="0">
                <a:solidFill>
                  <a:schemeClr val="tx2"/>
                </a:solidFill>
                <a:latin typeface="Arial"/>
                <a:cs typeface="Arial"/>
              </a:rPr>
              <a:t>Text for Social </a:t>
            </a:r>
            <a:r>
              <a:rPr lang="en-US" sz="1400" spc="0">
                <a:solidFill>
                  <a:schemeClr val="tx2"/>
                </a:solidFill>
                <a:latin typeface="Arial"/>
                <a:cs typeface="Arial"/>
              </a:rPr>
              <a:t>Media Post: </a:t>
            </a:r>
            <a:r>
              <a:rPr lang="en-US" sz="1400" b="0" spc="0" dirty="0">
                <a:solidFill>
                  <a:schemeClr val="tx2"/>
                </a:solidFill>
                <a:latin typeface="Arial"/>
                <a:cs typeface="Arial"/>
              </a:rPr>
              <a:t>When posting these graphics on social media, make sure to always include a call-to-action in the copy of your social media posts. We recommend including: “Join Today at &lt;INSERT LOCAL PTA URL&gt;!”</a:t>
            </a: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spc="0" dirty="0">
                <a:solidFill>
                  <a:schemeClr val="tx2"/>
                </a:solidFill>
                <a:cs typeface="Arial"/>
              </a:rPr>
              <a:t>Additional Directions: </a:t>
            </a:r>
            <a:r>
              <a:rPr lang="en-US" sz="1400" b="0" spc="0" dirty="0">
                <a:solidFill>
                  <a:schemeClr val="tx2"/>
                </a:solidFill>
                <a:cs typeface="Arial"/>
              </a:rPr>
              <a:t>See slides 7-10 for detailed instructions on how to download and use the graphics.</a:t>
            </a:r>
            <a:br>
              <a:rPr lang="en-US" sz="1400" b="0" spc="0" dirty="0">
                <a:solidFill>
                  <a:schemeClr val="tx2"/>
                </a:solidFill>
                <a:cs typeface="Arial"/>
              </a:rPr>
            </a:br>
            <a:endParaRPr lang="en-US" sz="1400" b="0" spc="0" dirty="0">
              <a:solidFill>
                <a:schemeClr val="tx2"/>
              </a:solidFill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0" marR="0" lvl="0" indent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-174" normalizeH="0" baseline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>
              <a:lnSpc>
                <a:spcPct val="100000"/>
              </a:lnSpc>
              <a:defRPr/>
            </a:pPr>
            <a:endParaRPr lang="en-US" sz="440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D16102B-967A-4FA0-A8E2-3C64A56BFD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2780" y="1411293"/>
            <a:ext cx="5863829" cy="306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15153" y="188259"/>
            <a:ext cx="1097280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following slides allow for customization in the following areas: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3C71"/>
                </a:solidFill>
              </a:rPr>
              <a:t>Custom photo – use your own photos of your PTA in action</a:t>
            </a:r>
            <a:endParaRPr lang="en-US" sz="1600">
              <a:solidFill>
                <a:srgbClr val="003C71"/>
              </a:solidFill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 logos – options to use a combination of logos</a:t>
            </a:r>
            <a:r>
              <a:rPr lang="en-US" sz="1600">
                <a:solidFill>
                  <a:srgbClr val="003C71"/>
                </a:solidFill>
                <a:latin typeface="Arial" panose="020B0604020202020204"/>
              </a:rPr>
              <a:t>: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National PTA, state PTA, local PTA logo</a:t>
            </a:r>
            <a:r>
              <a:rPr lang="en-US" sz="1600">
                <a:solidFill>
                  <a:srgbClr val="003C71"/>
                </a:solidFill>
                <a:latin typeface="Arial" panose="020B0604020202020204"/>
              </a:rPr>
              <a:t> </a:t>
            </a:r>
            <a:endParaRPr lang="en-US" sz="1600" b="0" i="0" u="none" strike="noStrike" kern="1200" cap="none" spc="0" normalizeH="0" baseline="0" noProof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detailed instructions on each step, review slides </a:t>
            </a:r>
            <a:r>
              <a:rPr lang="en-US" sz="1400" b="1" i="1">
                <a:solidFill>
                  <a:srgbClr val="003C71"/>
                </a:solidFill>
                <a:latin typeface="Arial" panose="020B0604020202020204"/>
              </a:rPr>
              <a:t>7</a:t>
            </a: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-10</a:t>
            </a:r>
            <a:endParaRPr lang="en-US" sz="1400" b="1" i="1" u="none" strike="noStrike" kern="1200" cap="none" spc="0" normalizeH="0" baseline="0" noProof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38D576-62AF-4904-8DFA-E74BE958DA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5153" y="1533364"/>
            <a:ext cx="5581363" cy="2913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95B060-27E1-45FD-9CA1-7CFAB1A043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88797" y="2869458"/>
            <a:ext cx="5581361" cy="291338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38BF72-7C90-E546-8787-EF2EB1CAEFE2}"/>
              </a:ext>
            </a:extLst>
          </p:cNvPr>
          <p:cNvSpPr/>
          <p:nvPr/>
        </p:nvSpPr>
        <p:spPr>
          <a:xfrm>
            <a:off x="8628845" y="5267459"/>
            <a:ext cx="656823" cy="47651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040CC045-3262-904F-8D0C-8C3F96E4EC9D}"/>
              </a:ext>
            </a:extLst>
          </p:cNvPr>
          <p:cNvSpPr/>
          <p:nvPr/>
        </p:nvSpPr>
        <p:spPr>
          <a:xfrm>
            <a:off x="8590209" y="3593206"/>
            <a:ext cx="695459" cy="1403797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49F7BF-5D32-C446-8B33-72486A69D417}"/>
              </a:ext>
            </a:extLst>
          </p:cNvPr>
          <p:cNvSpPr/>
          <p:nvPr/>
        </p:nvSpPr>
        <p:spPr>
          <a:xfrm>
            <a:off x="838200" y="2086377"/>
            <a:ext cx="4364865" cy="184167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059D63-0FFC-4847-8971-5781C1AC2D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A730F77-9EF9-654F-B731-2B420EFA23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6412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266218" y="100001"/>
            <a:ext cx="10428790" cy="6216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239193"/>
            <a:r>
              <a:rPr lang="en-US" sz="1400" b="1" i="1">
                <a:solidFill>
                  <a:prstClr val="black"/>
                </a:solidFill>
                <a:latin typeface="Arial" panose="020B0604020202020204"/>
              </a:rPr>
              <a:t>The following steps are for a Windows user and Mac user</a:t>
            </a:r>
          </a:p>
          <a:p>
            <a:pPr defTabSz="239193"/>
            <a:br>
              <a:rPr lang="en-US" sz="1400" b="1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400" b="1">
                <a:solidFill>
                  <a:prstClr val="black"/>
                </a:solidFill>
                <a:latin typeface="Arial" panose="020B0604020202020204"/>
              </a:rPr>
              <a:t>Ensure PowerPoint Settings are Set to Maintain Quality Photos: (This step is for Windows Users Only)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In PowerPoint, go to ‘File’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 ‘Options’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Click ‘Advanced’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200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Only the following areas allow for customization. All other sections are to remain as is, with no changes.</a:t>
            </a:r>
            <a:br>
              <a:rPr lang="en-US" sz="1200" u="sng">
                <a:solidFill>
                  <a:prstClr val="black"/>
                </a:solidFill>
                <a:latin typeface="Arial" panose="020B0604020202020204"/>
              </a:rPr>
            </a:br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marL="179395" indent="-179395" defTabSz="239193">
              <a:buFont typeface="+mj-lt"/>
              <a:buAutoNum type="arabicPeriod"/>
            </a:pPr>
            <a:r>
              <a:rPr lang="en-US" sz="1300" b="1">
                <a:solidFill>
                  <a:prstClr val="black"/>
                </a:solidFill>
                <a:latin typeface="Arial" panose="020B0604020202020204"/>
              </a:rPr>
              <a:t>How to Place a Custom Logo:</a:t>
            </a:r>
            <a:endParaRPr lang="en-US" sz="1300" b="1" i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i="1">
                <a:solidFill>
                  <a:prstClr val="black"/>
                </a:solidFill>
                <a:latin typeface="Arial" panose="020B0604020202020204"/>
                <a:cs typeface="Arial"/>
              </a:rPr>
              <a:t>Utilize slides 3, 5 if you wish to only use the National PTA logo, no custom state or local PTA logos.</a:t>
            </a:r>
          </a:p>
          <a:p>
            <a:pPr defTabSz="239193"/>
            <a:endParaRPr lang="en-US" sz="1200" i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i="1">
                <a:solidFill>
                  <a:prstClr val="black"/>
                </a:solidFill>
                <a:latin typeface="Arial" panose="020B0604020202020204"/>
              </a:rPr>
              <a:t>Utilize slides 4, 6 if you wish to use your state PTA logo OR your local PTA logo along with the National PTA logo.</a:t>
            </a:r>
            <a:br>
              <a:rPr lang="en-US" sz="1200" i="1">
                <a:solidFill>
                  <a:prstClr val="black"/>
                </a:solidFill>
                <a:latin typeface="Arial" panose="020B0604020202020204"/>
              </a:rPr>
            </a:br>
            <a:endParaRPr lang="en-US" sz="1200" b="1" i="1">
              <a:solidFill>
                <a:prstClr val="black"/>
              </a:solidFill>
              <a:latin typeface="Arial" panose="020B0604020202020204"/>
            </a:endParaRP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Use the ‘click icon to add’ option at the bottom to include your own PTA logo. </a:t>
            </a: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 prompting you to select a file from your computer. </a:t>
            </a: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Locate the logo file you wish to choose.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your logo file should be high resolution at 72 dpi. To check your logo resolution, follow steps outlined on 2.3 (next slide).</a:t>
            </a:r>
          </a:p>
          <a:p>
            <a:pPr marL="418588" lvl="1" indent="-179395" defTabSz="239193">
              <a:buFont typeface="+mj-lt"/>
              <a:buAutoNum type="arabicPeriod" startAt="4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If your logo is cut off, you can adjust the size directly in PowerPoint by taking the following steps: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Once you have uploaded your logo into the PowerPoint, the ‘Picture Format’ toolbar will show at the top.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‘Crop’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Begin adjusting the size, using the four corners.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Ensure the full logo is visible inside the thick black box, which is showing you the visible area.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Once you’ve sized, click cursor away from the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 will likely need to move the logo to align evenly with the PTA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Hover cursor over logo, click and continue holding.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Move logo to align; the guiding, red dotted line should appear to help with even alignment.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Keep size of your logo consistent with the size of the National PTA logo.</a:t>
            </a:r>
          </a:p>
          <a:p>
            <a:pPr marL="478387" lvl="2" defTabSz="239193"/>
            <a:endParaRPr lang="en-US" sz="1200">
              <a:solidFill>
                <a:prstClr val="black"/>
              </a:solidFill>
              <a:latin typeface="Arial" panose="020B0604020202020204"/>
            </a:endParaRPr>
          </a:p>
          <a:p>
            <a:pPr marL="79731" indent="-132885" defTabSz="239193">
              <a:buFont typeface="+mj-lt"/>
              <a:buAutoNum type="arabicPeriod" startAt="2"/>
            </a:pPr>
            <a:endParaRPr lang="en-US" sz="698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96770" y="266242"/>
            <a:ext cx="11233230" cy="454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9193"/>
            <a:endParaRPr lang="en-US" sz="628">
              <a:solidFill>
                <a:prstClr val="black"/>
              </a:solidFill>
              <a:latin typeface="Arial" panose="020B0604020202020204"/>
            </a:endParaRPr>
          </a:p>
          <a:p>
            <a:pPr marL="132885" indent="-132885" defTabSz="265770">
              <a:buFont typeface="+mj-lt"/>
              <a:buAutoNum type="arabicPeriod" startAt="2"/>
            </a:pPr>
            <a:r>
              <a:rPr lang="en-US" sz="1300" b="1">
                <a:solidFill>
                  <a:prstClr val="black"/>
                </a:solidFill>
                <a:latin typeface="Arial" panose="020B0604020202020204"/>
              </a:rPr>
              <a:t>How to Place a Custom Photo: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Use the ‘click icon to add picture’ on the right side of the graphic to select your own photo to use. 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A dialog box will pop up prompting you to select a photo file from your computer.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</a:rPr>
              <a:t>Note:</a:t>
            </a:r>
            <a:r>
              <a:rPr lang="en-US" sz="1200">
                <a:solidFill>
                  <a:prstClr val="black"/>
                </a:solidFill>
              </a:rPr>
              <a:t> if you need to send a photo from your smartphone to your computer, follow these steps: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Locate the photo on your smartphone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Select the option to send file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Choose email, use your own email address to send yourself the photo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Click send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If prompted for file size, ensure you select ‘Actual size’ which ensures you maintain the highest resolution (72 dpi)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Locate the photo you wish to choose.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</a:rPr>
              <a:t>Note:</a:t>
            </a:r>
            <a:r>
              <a:rPr lang="en-US" sz="1200">
                <a:solidFill>
                  <a:prstClr val="black"/>
                </a:solidFill>
              </a:rPr>
              <a:t> you need to ensure your photo size is high resolution, </a:t>
            </a:r>
            <a:br>
              <a:rPr lang="en-US" sz="1200">
                <a:solidFill>
                  <a:prstClr val="black"/>
                </a:solidFill>
              </a:rPr>
            </a:br>
            <a:r>
              <a:rPr lang="en-US" sz="1200">
                <a:solidFill>
                  <a:prstClr val="black"/>
                </a:solidFill>
              </a:rPr>
              <a:t>and will not appear blurry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>
                <a:solidFill>
                  <a:srgbClr val="FF0000"/>
                </a:solidFill>
              </a:rPr>
              <a:t>Windows users </a:t>
            </a:r>
            <a:r>
              <a:rPr lang="en-US" sz="1200">
                <a:solidFill>
                  <a:prstClr val="black"/>
                </a:solidFill>
              </a:rPr>
              <a:t>to do so, follow these steps: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Right click the photo file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Select ‘Properties’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Change the tab at the top from ‘General’ to ‘Details’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Scroll down to see ‘Image’ section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Next to ‘Horizontal resolution’ and ‘Vertical resolution’ is ‘dpi’ 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Your photo must be a minimum of 72 dpi for use</a:t>
            </a:r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marL="664426" lvl="2" indent="-132885" defTabSz="265770">
              <a:buFont typeface="+mj-lt"/>
              <a:buAutoNum type="arabicPeriod" startAt="3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you may need to size your photo to ensure it is not automatically </a:t>
            </a:r>
            <a:br>
              <a:rPr lang="en-US" sz="1200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cropped when importing. First check the current size of your photo.</a:t>
            </a:r>
          </a:p>
          <a:p>
            <a:pPr defTabSz="239193"/>
            <a:endParaRPr lang="en-US" sz="698" b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br>
              <a:rPr lang="en-US" sz="698">
                <a:solidFill>
                  <a:prstClr val="black"/>
                </a:solidFill>
                <a:latin typeface="Arial" panose="020B0604020202020204"/>
              </a:rPr>
            </a:br>
            <a:endParaRPr lang="en-US" sz="698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942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FF5AE3-651A-4335-B363-771EDC080162}"/>
              </a:ext>
            </a:extLst>
          </p:cNvPr>
          <p:cNvSpPr txBox="1"/>
          <p:nvPr/>
        </p:nvSpPr>
        <p:spPr>
          <a:xfrm>
            <a:off x="5715000" y="2540999"/>
            <a:ext cx="3429016" cy="189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597" indent="-119597" defTabSz="239193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239193"/>
            <a:endParaRPr lang="en-US" sz="942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647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2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Place a Custom Photo (Cont.):</a:t>
            </a:r>
          </a:p>
          <a:p>
            <a:pPr marL="760141" marR="0" lvl="2" indent="-228600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Windows users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check current size of your photo,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follow these steps: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Right click the photo file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‘Properties’ 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Change the tab at the top from ‘General’ to ‘Details’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Scroll down to see the ‘Image’ section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Next to ‘Dimensions’ is ‘Width’ and ‘Height’ where you will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see the pixel size of your photo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Photos must be 494x520, or very close to this size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resize your photo follow these steps: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your photo file on your computer</a:t>
            </a:r>
          </a:p>
          <a:p>
            <a:pPr marL="1195967" marR="0" lvl="4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Right click and find ‘Open with’ – and hover over. </a:t>
            </a:r>
          </a:p>
          <a:p>
            <a:pPr marL="1195967" marR="0" lvl="4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should see ‘Paint’ application as an option. Click it. </a:t>
            </a:r>
          </a:p>
          <a:p>
            <a:pPr marL="1461737" marR="0" lvl="5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do not see ‘Paint’ application as an option,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find ‘choose another app’ </a:t>
            </a:r>
          </a:p>
          <a:p>
            <a:pPr marL="1461737" marR="0" lvl="5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Scroll through various application or click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‘More apps’ in order to find ‘Paint’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photo will open in ‘Paint’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top within the ‘Image’ section look for ‘Resize’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click it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pixels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Edit the horizontal (width) pixels to 494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Edit the vertical (height) pixels to 520 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may find the numbers re-adjusting themselves.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It’s important to keep ‘Maintain aspect ratio’ checked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automatic adjustment of numbers is to ensure scaling is appropriate. 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Allow numbers to adjust automatically.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‘OK’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to save this newly sized version of your photo.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Begin step 2, 1 (slide 8)</a:t>
            </a: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5382118" y="160510"/>
            <a:ext cx="5862687" cy="4000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Mac users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check current size of your photo, follow these steps: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Open the photo file in Preview (Mac default)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‘Tools’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‘Adjust Size’ and a dialog box will pop up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Next to ‘Width’ and “Height’ you will see current size in the measurement ‘Inches’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Change ‘Inches’ to ‘Pixels’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Photos must be 494x520, or very close to this size</a:t>
            </a:r>
          </a:p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resize your photo follow these steps: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Follow steps 4, 1-5 above.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Adjust ‘Width’ and ‘Height’ manually to 494x520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may notice the ‘Height’ automatically populating a pixel size based on the ‘Width’ you entered.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By changing ‘Height’ you may notice ‘Width’ is automatically populating a new pixel size.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 ‘Scale proportionally’ checked.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Allow numbers to automatically adjust.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‘OK’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to save this newly sized version of your photo.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Begin step 2, 1 (slide 8)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168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2775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63081" marR="0" lvl="4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9395" marR="0" lvl="0" indent="-179395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Save Full Graphic for Use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Ensure your PowerPoint is on the current slide you want to export as a final graphic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Choose location on your computer to save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Enter file name for the file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Directly beneath the file name text box is a drop down for ‘Save as type’ currently populated as ‘PowerPoint Presentation’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the down arrow and select ‘JPEG File Interchange Format (*jpg)’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‘Save’ 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up, prompting you to choose which slides to export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‘Just This One’ (for Mac users select ‘Current Slide Only’) 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file in the destination you saved, and the image file is ready for use on social media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98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6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98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C43910-6480-4F6B-A228-4D512BD926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3EA020-EEBE-4B8E-85C7-F953AD6E3511}">
  <ds:schemaRefs>
    <ds:schemaRef ds:uri="aaf12ef8-83df-4ac1-8570-146fbceeae8d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db613e52-d29e-48be-9dab-b77cf859024b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307A06D-A4C4-4D1D-AC68-FA1C7D87C97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1501</Words>
  <Application>Microsoft Macintosh PowerPoint</Application>
  <PresentationFormat>Custom</PresentationFormat>
  <Paragraphs>129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Social Media Posts: PTA For Your Child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4</cp:revision>
  <dcterms:created xsi:type="dcterms:W3CDTF">2020-04-14T15:06:47Z</dcterms:created>
  <dcterms:modified xsi:type="dcterms:W3CDTF">2020-09-21T19:48:08Z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